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8229600" cx="14630400"/>
  <p:notesSz cx="8229600" cy="14630400"/>
  <p:embeddedFontLst>
    <p:embeddedFont>
      <p:font typeface="Inter"/>
      <p:regular r:id="rId18"/>
      <p:bold r:id="rId19"/>
      <p:italic r:id="rId20"/>
      <p:boldItalic r:id="rId21"/>
    </p:embeddedFont>
    <p:embeddedFont>
      <p:font typeface="Petron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22" Type="http://schemas.openxmlformats.org/officeDocument/2006/relationships/font" Target="fonts/Petrona-regular.fntdata"/><Relationship Id="rId21" Type="http://schemas.openxmlformats.org/officeDocument/2006/relationships/font" Target="fonts/Inter-boldItalic.fntdata"/><Relationship Id="rId24" Type="http://schemas.openxmlformats.org/officeDocument/2006/relationships/font" Target="fonts/Petrona-italic.fntdata"/><Relationship Id="rId23" Type="http://schemas.openxmlformats.org/officeDocument/2006/relationships/font" Target="fonts/Petron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etron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7d1a1727d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37d1a1727d7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37d1a1727d7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7d1a1727d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7d1a1727d7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37d1a1727d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d1a1727d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37d1a1727d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7d1a1727d7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d1a1727d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7d1a1727d7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37d1a1727d7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1.png"/><Relationship Id="rId11" Type="http://schemas.openxmlformats.org/officeDocument/2006/relationships/image" Target="../media/image41.png"/><Relationship Id="rId10" Type="http://schemas.openxmlformats.org/officeDocument/2006/relationships/image" Target="../media/image35.png"/><Relationship Id="rId9"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p:nvPr/>
        </p:nvSpPr>
        <p:spPr>
          <a:xfrm>
            <a:off x="5826681" y="704493"/>
            <a:ext cx="2977039" cy="372070"/>
          </a:xfrm>
          <a:prstGeom prst="rect">
            <a:avLst/>
          </a:prstGeom>
          <a:noFill/>
          <a:ln>
            <a:noFill/>
          </a:ln>
        </p:spPr>
        <p:txBody>
          <a:bodyPr anchorCtr="0" anchor="t" bIns="0" lIns="0" spcFirstLastPara="1" rIns="0" wrap="square" tIns="0">
            <a:noAutofit/>
          </a:bodyPr>
          <a:lstStyle/>
          <a:p>
            <a:pPr indent="0" lvl="0" marL="0" marR="0" rtl="0" algn="ctr">
              <a:lnSpc>
                <a:spcPct val="126086"/>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PROJECT OBJECTIVE</a:t>
            </a:r>
            <a:endParaRPr b="0" i="0" sz="2300" u="none" cap="none" strike="noStrike"/>
          </a:p>
        </p:txBody>
      </p:sp>
      <p:sp>
        <p:nvSpPr>
          <p:cNvPr id="57" name="Google Shape;57;p13"/>
          <p:cNvSpPr/>
          <p:nvPr/>
        </p:nvSpPr>
        <p:spPr>
          <a:xfrm>
            <a:off x="793790" y="1303377"/>
            <a:ext cx="13042821" cy="2054066"/>
          </a:xfrm>
          <a:prstGeom prst="rect">
            <a:avLst/>
          </a:prstGeom>
          <a:noFill/>
          <a:ln>
            <a:noFill/>
          </a:ln>
        </p:spPr>
        <p:txBody>
          <a:bodyPr anchorCtr="0" anchor="t" bIns="0" lIns="0" spcFirstLastPara="1" rIns="0" wrap="square" tIns="0">
            <a:noAutofit/>
          </a:bodyPr>
          <a:lstStyle/>
          <a:p>
            <a:pPr indent="0" lvl="0" marL="0" marR="0" rtl="0" algn="ctr">
              <a:lnSpc>
                <a:spcPct val="124806"/>
              </a:lnSpc>
              <a:spcBef>
                <a:spcPts val="0"/>
              </a:spcBef>
              <a:spcAft>
                <a:spcPts val="0"/>
              </a:spcAft>
              <a:buClr>
                <a:srgbClr val="000000"/>
              </a:buClr>
              <a:buSzPts val="6450"/>
              <a:buFont typeface="Petrona"/>
              <a:buNone/>
            </a:pPr>
            <a:r>
              <a:rPr b="1" i="0" lang="en-US" sz="6450" u="none" cap="none" strike="noStrike">
                <a:solidFill>
                  <a:srgbClr val="000000"/>
                </a:solidFill>
                <a:latin typeface="Petrona"/>
                <a:ea typeface="Petrona"/>
                <a:cs typeface="Petrona"/>
                <a:sym typeface="Petrona"/>
              </a:rPr>
              <a:t>Strategic Data for Informed Decisions</a:t>
            </a:r>
            <a:endParaRPr b="0" i="0" sz="6450" u="none" cap="none" strike="noStrike"/>
          </a:p>
        </p:txBody>
      </p:sp>
      <p:sp>
        <p:nvSpPr>
          <p:cNvPr id="58" name="Google Shape;58;p13"/>
          <p:cNvSpPr/>
          <p:nvPr/>
        </p:nvSpPr>
        <p:spPr>
          <a:xfrm>
            <a:off x="793790" y="3697605"/>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Our primary objective is to transcend simple data analysis and instead craft a compelling narrative from our customer data. By transforming raw information into actionable insights, we aim to guide the business toward more effective and data-driven decision-making processes.</a:t>
            </a:r>
            <a:endParaRPr b="0" i="0" sz="1750" u="none" cap="none" strike="noStrike"/>
          </a:p>
        </p:txBody>
      </p:sp>
      <p:sp>
        <p:nvSpPr>
          <p:cNvPr id="59" name="Google Shape;59;p13"/>
          <p:cNvSpPr/>
          <p:nvPr/>
        </p:nvSpPr>
        <p:spPr>
          <a:xfrm>
            <a:off x="793790" y="5041463"/>
            <a:ext cx="4196358" cy="2483525"/>
          </a:xfrm>
          <a:prstGeom prst="roundRect">
            <a:avLst>
              <a:gd fmla="val 5891" name="adj"/>
            </a:avLst>
          </a:prstGeom>
          <a:solidFill>
            <a:srgbClr val="FFFFFF">
              <a:alpha val="74901"/>
            </a:srgbClr>
          </a:solidFill>
          <a:ln cap="flat" cmpd="sng" w="3047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63310" y="5041463"/>
            <a:ext cx="121920" cy="2483525"/>
          </a:xfrm>
          <a:prstGeom prst="roundRect">
            <a:avLst>
              <a:gd fmla="val 78139"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142524" y="5298758"/>
            <a:ext cx="2977039"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From Data to Story</a:t>
            </a:r>
            <a:endParaRPr b="0" i="0" sz="2300" u="none" cap="none" strike="noStrike"/>
          </a:p>
        </p:txBody>
      </p:sp>
      <p:sp>
        <p:nvSpPr>
          <p:cNvPr id="62" name="Google Shape;62;p13"/>
          <p:cNvSpPr/>
          <p:nvPr/>
        </p:nvSpPr>
        <p:spPr>
          <a:xfrm>
            <a:off x="1142524" y="5806916"/>
            <a:ext cx="359033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Moving beyond raw numbers to create clear, impactful narratives for business understanding.</a:t>
            </a:r>
            <a:endParaRPr b="0" i="0" sz="1750" u="none" cap="none" strike="noStrike"/>
          </a:p>
        </p:txBody>
      </p:sp>
      <p:sp>
        <p:nvSpPr>
          <p:cNvPr id="63" name="Google Shape;63;p13"/>
          <p:cNvSpPr/>
          <p:nvPr/>
        </p:nvSpPr>
        <p:spPr>
          <a:xfrm>
            <a:off x="5216962" y="5041463"/>
            <a:ext cx="4196358" cy="2483525"/>
          </a:xfrm>
          <a:prstGeom prst="roundRect">
            <a:avLst>
              <a:gd fmla="val 5891" name="adj"/>
            </a:avLst>
          </a:prstGeom>
          <a:solidFill>
            <a:srgbClr val="FFFFFF">
              <a:alpha val="74901"/>
            </a:srgbClr>
          </a:solidFill>
          <a:ln cap="flat" cmpd="sng" w="3047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186482" y="5041463"/>
            <a:ext cx="121920" cy="2483525"/>
          </a:xfrm>
          <a:prstGeom prst="roundRect">
            <a:avLst>
              <a:gd fmla="val 78139"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5565696" y="5298758"/>
            <a:ext cx="3078956"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Gain Valuable Insights</a:t>
            </a:r>
            <a:endParaRPr b="0" i="0" sz="2300" u="none" cap="none" strike="noStrike"/>
          </a:p>
        </p:txBody>
      </p:sp>
      <p:sp>
        <p:nvSpPr>
          <p:cNvPr id="66" name="Google Shape;66;p13"/>
          <p:cNvSpPr/>
          <p:nvPr/>
        </p:nvSpPr>
        <p:spPr>
          <a:xfrm>
            <a:off x="5565696" y="5806916"/>
            <a:ext cx="359033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Uncovering hidden patterns and trends within our extensive customer dataset.</a:t>
            </a:r>
            <a:endParaRPr b="0" i="0" sz="1750" u="none" cap="none" strike="noStrike"/>
          </a:p>
        </p:txBody>
      </p:sp>
      <p:sp>
        <p:nvSpPr>
          <p:cNvPr id="67" name="Google Shape;67;p13"/>
          <p:cNvSpPr/>
          <p:nvPr/>
        </p:nvSpPr>
        <p:spPr>
          <a:xfrm>
            <a:off x="10185208" y="5481626"/>
            <a:ext cx="4196400" cy="2483400"/>
          </a:xfrm>
          <a:prstGeom prst="roundRect">
            <a:avLst>
              <a:gd fmla="val 5891" name="adj"/>
            </a:avLst>
          </a:prstGeom>
          <a:solidFill>
            <a:srgbClr val="FFFFFF">
              <a:alpha val="74901"/>
            </a:srgbClr>
          </a:solidFill>
          <a:ln cap="flat" cmpd="sng" w="3047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9609653" y="5041463"/>
            <a:ext cx="121920" cy="2483525"/>
          </a:xfrm>
          <a:prstGeom prst="roundRect">
            <a:avLst>
              <a:gd fmla="val 78139" name="adj"/>
            </a:avLst>
          </a:prstGeom>
          <a:solidFill>
            <a:srgbClr val="007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0488231" y="5806933"/>
            <a:ext cx="3590400" cy="7440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Empower Business Decisions</a:t>
            </a:r>
            <a:endParaRPr b="0" i="0" sz="2300" u="none" cap="none" strike="noStrike"/>
          </a:p>
        </p:txBody>
      </p:sp>
      <p:sp>
        <p:nvSpPr>
          <p:cNvPr id="70" name="Google Shape;70;p13"/>
          <p:cNvSpPr/>
          <p:nvPr/>
        </p:nvSpPr>
        <p:spPr>
          <a:xfrm>
            <a:off x="10603018" y="6719437"/>
            <a:ext cx="3590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Providing the intelligence needed for strategic planning and operational improvements.</a:t>
            </a:r>
            <a:endParaRPr b="0" i="0" sz="1750" u="none" cap="none" strike="noStrike"/>
          </a:p>
        </p:txBody>
      </p:sp>
      <p:pic>
        <p:nvPicPr>
          <p:cNvPr descr="preencoded.png" id="71" name="Google Shape;71;p13"/>
          <p:cNvPicPr preferRelativeResize="0"/>
          <p:nvPr/>
        </p:nvPicPr>
        <p:blipFill rotWithShape="1">
          <a:blip r:embed="rId3">
            <a:alphaModFix/>
          </a:blip>
          <a:srcRect b="0" l="0" r="0" t="0"/>
          <a:stretch/>
        </p:blipFill>
        <p:spPr>
          <a:xfrm>
            <a:off x="-62" y="0"/>
            <a:ext cx="14630397" cy="8229601"/>
          </a:xfrm>
          <a:prstGeom prst="rect">
            <a:avLst/>
          </a:prstGeom>
          <a:noFill/>
          <a:ln>
            <a:noFill/>
          </a:ln>
        </p:spPr>
      </p:pic>
      <p:sp>
        <p:nvSpPr>
          <p:cNvPr id="72" name="Google Shape;72;p13"/>
          <p:cNvSpPr/>
          <p:nvPr/>
        </p:nvSpPr>
        <p:spPr>
          <a:xfrm>
            <a:off x="763300" y="4368338"/>
            <a:ext cx="14025300" cy="22329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i="0" lang="en-US" sz="4650" u="none" cap="none" strike="noStrike">
                <a:solidFill>
                  <a:srgbClr val="FF0000"/>
                </a:solidFill>
                <a:latin typeface="Petrona"/>
                <a:ea typeface="Petrona"/>
                <a:cs typeface="Petrona"/>
                <a:sym typeface="Petrona"/>
              </a:rPr>
              <a:t>Bank Customer Segmentation: A Power BI Report</a:t>
            </a:r>
            <a:endParaRPr b="0" i="0" sz="4650" u="none" cap="none" strike="noStrike">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p:nvPr/>
        </p:nvSpPr>
        <p:spPr>
          <a:xfrm>
            <a:off x="740331" y="349034"/>
            <a:ext cx="8974200" cy="5553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3450"/>
              <a:buFont typeface="Petrona"/>
              <a:buNone/>
            </a:pPr>
            <a:r>
              <a:rPr b="1" lang="en-US" sz="3750">
                <a:latin typeface="Petrona"/>
                <a:ea typeface="Petrona"/>
                <a:cs typeface="Petrona"/>
                <a:sym typeface="Petrona"/>
              </a:rPr>
              <a:t>Profitability &amp; Risk Indicators</a:t>
            </a:r>
            <a:endParaRPr b="0" i="0" sz="3950" u="none" cap="none" strike="noStrike"/>
          </a:p>
        </p:txBody>
      </p:sp>
      <p:sp>
        <p:nvSpPr>
          <p:cNvPr id="199" name="Google Shape;199;p22"/>
          <p:cNvSpPr/>
          <p:nvPr/>
        </p:nvSpPr>
        <p:spPr>
          <a:xfrm>
            <a:off x="740331" y="1240599"/>
            <a:ext cx="13149600" cy="677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2050" u="none" cap="none" strike="noStrike">
                <a:solidFill>
                  <a:srgbClr val="272525"/>
                </a:solidFill>
                <a:latin typeface="Inter"/>
                <a:ea typeface="Inter"/>
                <a:cs typeface="Inter"/>
                <a:sym typeface="Inter"/>
              </a:rPr>
              <a:t>Our segmentation model categorizes customers into distinct groups, allowing us to tailor marketing efforts, product offerings, and service strategies for maximum impact and relevance.</a:t>
            </a:r>
            <a:endParaRPr b="0" i="0" sz="2050" u="none" cap="none" strike="noStrike"/>
          </a:p>
        </p:txBody>
      </p:sp>
      <p:sp>
        <p:nvSpPr>
          <p:cNvPr id="200" name="Google Shape;200;p22"/>
          <p:cNvSpPr/>
          <p:nvPr/>
        </p:nvSpPr>
        <p:spPr>
          <a:xfrm>
            <a:off x="1760815" y="3139797"/>
            <a:ext cx="2935843" cy="347067"/>
          </a:xfrm>
          <a:prstGeom prst="rect">
            <a:avLst/>
          </a:prstGeom>
          <a:noFill/>
          <a:ln>
            <a:noFill/>
          </a:ln>
        </p:spPr>
        <p:txBody>
          <a:bodyPr anchorCtr="0" anchor="t" bIns="0" lIns="0" spcFirstLastPara="1" rIns="0" wrap="square" tIns="0">
            <a:noAutofit/>
          </a:bodyPr>
          <a:lstStyle/>
          <a:p>
            <a:pPr indent="0" lvl="0" marL="0" marR="0" rtl="0" algn="r">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Segment Identification</a:t>
            </a:r>
            <a:endParaRPr b="0" i="0" sz="2150" u="none" cap="none" strike="noStrike"/>
          </a:p>
        </p:txBody>
      </p:sp>
      <p:sp>
        <p:nvSpPr>
          <p:cNvPr id="201" name="Google Shape;201;p22"/>
          <p:cNvSpPr/>
          <p:nvPr/>
        </p:nvSpPr>
        <p:spPr>
          <a:xfrm>
            <a:off x="740331" y="3613785"/>
            <a:ext cx="3956328" cy="338495"/>
          </a:xfrm>
          <a:prstGeom prst="rect">
            <a:avLst/>
          </a:prstGeom>
          <a:noFill/>
          <a:ln>
            <a:noFill/>
          </a:ln>
        </p:spPr>
        <p:txBody>
          <a:bodyPr anchorCtr="0" anchor="t" bIns="0" lIns="0" spcFirstLastPara="1" rIns="0" wrap="square" tIns="0">
            <a:noAutofit/>
          </a:bodyPr>
          <a:lstStyle/>
          <a:p>
            <a:pPr indent="0" lvl="0" marL="0" marR="0" rtl="0" algn="r">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Loyal, New, and Lost Customers</a:t>
            </a:r>
            <a:endParaRPr b="0" i="0" sz="1650" u="none" cap="none" strike="noStrike"/>
          </a:p>
        </p:txBody>
      </p:sp>
      <p:pic>
        <p:nvPicPr>
          <p:cNvPr descr="preencoded.png" id="202" name="Google Shape;202;p22"/>
          <p:cNvPicPr preferRelativeResize="0"/>
          <p:nvPr/>
        </p:nvPicPr>
        <p:blipFill rotWithShape="1">
          <a:blip r:embed="rId3">
            <a:alphaModFix/>
          </a:blip>
          <a:srcRect b="0" l="0" r="0" t="0"/>
          <a:stretch/>
        </p:blipFill>
        <p:spPr>
          <a:xfrm>
            <a:off x="5013960" y="2474833"/>
            <a:ext cx="4602361" cy="4602361"/>
          </a:xfrm>
          <a:prstGeom prst="rect">
            <a:avLst/>
          </a:prstGeom>
          <a:noFill/>
          <a:ln>
            <a:noFill/>
          </a:ln>
        </p:spPr>
      </p:pic>
      <p:pic>
        <p:nvPicPr>
          <p:cNvPr descr="preencoded.png" id="203" name="Google Shape;203;p22"/>
          <p:cNvPicPr preferRelativeResize="0"/>
          <p:nvPr/>
        </p:nvPicPr>
        <p:blipFill rotWithShape="1">
          <a:blip r:embed="rId4">
            <a:alphaModFix/>
          </a:blip>
          <a:srcRect b="0" l="0" r="0" t="0"/>
          <a:stretch/>
        </p:blipFill>
        <p:spPr>
          <a:xfrm>
            <a:off x="6230600" y="3260229"/>
            <a:ext cx="316468" cy="395645"/>
          </a:xfrm>
          <a:prstGeom prst="rect">
            <a:avLst/>
          </a:prstGeom>
          <a:noFill/>
          <a:ln>
            <a:noFill/>
          </a:ln>
        </p:spPr>
      </p:pic>
      <p:sp>
        <p:nvSpPr>
          <p:cNvPr id="204" name="Google Shape;204;p22"/>
          <p:cNvSpPr/>
          <p:nvPr/>
        </p:nvSpPr>
        <p:spPr>
          <a:xfrm>
            <a:off x="9933623" y="3139797"/>
            <a:ext cx="2776537" cy="3470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Revenue Comparison</a:t>
            </a:r>
            <a:endParaRPr b="0" i="0" sz="2150" u="none" cap="none" strike="noStrike"/>
          </a:p>
        </p:txBody>
      </p:sp>
      <p:sp>
        <p:nvSpPr>
          <p:cNvPr id="205" name="Google Shape;205;p22"/>
          <p:cNvSpPr/>
          <p:nvPr/>
        </p:nvSpPr>
        <p:spPr>
          <a:xfrm>
            <a:off x="9933623" y="3613785"/>
            <a:ext cx="3956447" cy="3384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Total Revenue Across Segments</a:t>
            </a:r>
            <a:endParaRPr b="0" i="0" sz="1650" u="none" cap="none" strike="noStrike"/>
          </a:p>
        </p:txBody>
      </p:sp>
      <p:pic>
        <p:nvPicPr>
          <p:cNvPr descr="preencoded.png" id="206" name="Google Shape;206;p22"/>
          <p:cNvPicPr preferRelativeResize="0"/>
          <p:nvPr/>
        </p:nvPicPr>
        <p:blipFill rotWithShape="1">
          <a:blip r:embed="rId5">
            <a:alphaModFix/>
          </a:blip>
          <a:srcRect b="0" l="0" r="0" t="0"/>
          <a:stretch/>
        </p:blipFill>
        <p:spPr>
          <a:xfrm>
            <a:off x="5013960" y="2474833"/>
            <a:ext cx="4602361" cy="4602361"/>
          </a:xfrm>
          <a:prstGeom prst="rect">
            <a:avLst/>
          </a:prstGeom>
          <a:noFill/>
          <a:ln>
            <a:noFill/>
          </a:ln>
        </p:spPr>
      </p:pic>
      <p:pic>
        <p:nvPicPr>
          <p:cNvPr descr="preencoded.png" id="207" name="Google Shape;207;p22"/>
          <p:cNvPicPr preferRelativeResize="0"/>
          <p:nvPr/>
        </p:nvPicPr>
        <p:blipFill rotWithShape="1">
          <a:blip r:embed="rId6">
            <a:alphaModFix/>
          </a:blip>
          <a:srcRect b="0" l="0" r="0" t="0"/>
          <a:stretch/>
        </p:blipFill>
        <p:spPr>
          <a:xfrm>
            <a:off x="8474690" y="3651945"/>
            <a:ext cx="316468" cy="395645"/>
          </a:xfrm>
          <a:prstGeom prst="rect">
            <a:avLst/>
          </a:prstGeom>
          <a:noFill/>
          <a:ln>
            <a:noFill/>
          </a:ln>
        </p:spPr>
      </p:pic>
      <p:sp>
        <p:nvSpPr>
          <p:cNvPr id="208" name="Google Shape;208;p22"/>
          <p:cNvSpPr/>
          <p:nvPr/>
        </p:nvSpPr>
        <p:spPr>
          <a:xfrm>
            <a:off x="9933623" y="5599628"/>
            <a:ext cx="2776537" cy="3470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Value Metrics</a:t>
            </a:r>
            <a:endParaRPr b="0" i="0" sz="2150" u="none" cap="none" strike="noStrike"/>
          </a:p>
        </p:txBody>
      </p:sp>
      <p:sp>
        <p:nvSpPr>
          <p:cNvPr id="209" name="Google Shape;209;p22"/>
          <p:cNvSpPr/>
          <p:nvPr/>
        </p:nvSpPr>
        <p:spPr>
          <a:xfrm>
            <a:off x="9933623" y="6073616"/>
            <a:ext cx="3956447" cy="3384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Avg. Revenue Per Customer</a:t>
            </a:r>
            <a:endParaRPr b="0" i="0" sz="1650" u="none" cap="none" strike="noStrike"/>
          </a:p>
        </p:txBody>
      </p:sp>
      <p:pic>
        <p:nvPicPr>
          <p:cNvPr descr="preencoded.png" id="210" name="Google Shape;210;p22"/>
          <p:cNvPicPr preferRelativeResize="0"/>
          <p:nvPr/>
        </p:nvPicPr>
        <p:blipFill rotWithShape="1">
          <a:blip r:embed="rId7">
            <a:alphaModFix/>
          </a:blip>
          <a:srcRect b="0" l="0" r="0" t="0"/>
          <a:stretch/>
        </p:blipFill>
        <p:spPr>
          <a:xfrm>
            <a:off x="5013960" y="2474833"/>
            <a:ext cx="4602361" cy="4602361"/>
          </a:xfrm>
          <a:prstGeom prst="rect">
            <a:avLst/>
          </a:prstGeom>
          <a:noFill/>
          <a:ln>
            <a:noFill/>
          </a:ln>
        </p:spPr>
      </p:pic>
      <p:pic>
        <p:nvPicPr>
          <p:cNvPr descr="preencoded.png" id="211" name="Google Shape;211;p22"/>
          <p:cNvPicPr preferRelativeResize="0"/>
          <p:nvPr/>
        </p:nvPicPr>
        <p:blipFill rotWithShape="1">
          <a:blip r:embed="rId8">
            <a:alphaModFix/>
          </a:blip>
          <a:srcRect b="0" l="0" r="0" t="0"/>
          <a:stretch/>
        </p:blipFill>
        <p:spPr>
          <a:xfrm>
            <a:off x="8082975" y="5896035"/>
            <a:ext cx="316468" cy="395645"/>
          </a:xfrm>
          <a:prstGeom prst="rect">
            <a:avLst/>
          </a:prstGeom>
          <a:noFill/>
          <a:ln>
            <a:noFill/>
          </a:ln>
        </p:spPr>
      </p:pic>
      <p:sp>
        <p:nvSpPr>
          <p:cNvPr id="212" name="Google Shape;212;p22"/>
          <p:cNvSpPr/>
          <p:nvPr/>
        </p:nvSpPr>
        <p:spPr>
          <a:xfrm>
            <a:off x="1920121" y="5599628"/>
            <a:ext cx="2776537" cy="347067"/>
          </a:xfrm>
          <a:prstGeom prst="rect">
            <a:avLst/>
          </a:prstGeom>
          <a:noFill/>
          <a:ln>
            <a:noFill/>
          </a:ln>
        </p:spPr>
        <p:txBody>
          <a:bodyPr anchorCtr="0" anchor="t" bIns="0" lIns="0" spcFirstLastPara="1" rIns="0" wrap="square" tIns="0">
            <a:noAutofit/>
          </a:bodyPr>
          <a:lstStyle/>
          <a:p>
            <a:pPr indent="0" lvl="0" marL="0" marR="0" rtl="0" algn="r">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Engagement Insights</a:t>
            </a:r>
            <a:endParaRPr b="0" i="0" sz="2150" u="none" cap="none" strike="noStrike"/>
          </a:p>
        </p:txBody>
      </p:sp>
      <p:sp>
        <p:nvSpPr>
          <p:cNvPr id="213" name="Google Shape;213;p22"/>
          <p:cNvSpPr/>
          <p:nvPr/>
        </p:nvSpPr>
        <p:spPr>
          <a:xfrm>
            <a:off x="740331" y="6073616"/>
            <a:ext cx="3956328" cy="338495"/>
          </a:xfrm>
          <a:prstGeom prst="rect">
            <a:avLst/>
          </a:prstGeom>
          <a:noFill/>
          <a:ln>
            <a:noFill/>
          </a:ln>
        </p:spPr>
        <p:txBody>
          <a:bodyPr anchorCtr="0" anchor="t" bIns="0" lIns="0" spcFirstLastPara="1" rIns="0" wrap="square" tIns="0">
            <a:noAutofit/>
          </a:bodyPr>
          <a:lstStyle/>
          <a:p>
            <a:pPr indent="0" lvl="0" marL="0" marR="0" rtl="0" algn="r">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Highest Transaction Frequency</a:t>
            </a:r>
            <a:endParaRPr b="0" i="0" sz="1650" u="none" cap="none" strike="noStrike"/>
          </a:p>
        </p:txBody>
      </p:sp>
      <p:pic>
        <p:nvPicPr>
          <p:cNvPr descr="preencoded.png" id="214" name="Google Shape;214;p22"/>
          <p:cNvPicPr preferRelativeResize="0"/>
          <p:nvPr/>
        </p:nvPicPr>
        <p:blipFill rotWithShape="1">
          <a:blip r:embed="rId9">
            <a:alphaModFix/>
          </a:blip>
          <a:srcRect b="0" l="0" r="0" t="0"/>
          <a:stretch/>
        </p:blipFill>
        <p:spPr>
          <a:xfrm>
            <a:off x="5013960" y="2474833"/>
            <a:ext cx="4602361" cy="4602361"/>
          </a:xfrm>
          <a:prstGeom prst="rect">
            <a:avLst/>
          </a:prstGeom>
          <a:noFill/>
          <a:ln>
            <a:noFill/>
          </a:ln>
        </p:spPr>
      </p:pic>
      <p:pic>
        <p:nvPicPr>
          <p:cNvPr descr="preencoded.png" id="215" name="Google Shape;215;p22"/>
          <p:cNvPicPr preferRelativeResize="0"/>
          <p:nvPr/>
        </p:nvPicPr>
        <p:blipFill rotWithShape="1">
          <a:blip r:embed="rId10">
            <a:alphaModFix/>
          </a:blip>
          <a:srcRect b="0" l="0" r="0" t="0"/>
          <a:stretch/>
        </p:blipFill>
        <p:spPr>
          <a:xfrm>
            <a:off x="5838885" y="5504319"/>
            <a:ext cx="316468" cy="395645"/>
          </a:xfrm>
          <a:prstGeom prst="rect">
            <a:avLst/>
          </a:prstGeom>
          <a:noFill/>
          <a:ln>
            <a:noFill/>
          </a:ln>
        </p:spPr>
      </p:pic>
      <p:pic>
        <p:nvPicPr>
          <p:cNvPr id="216" name="Google Shape;216;p22" title="customers.png"/>
          <p:cNvPicPr preferRelativeResize="0"/>
          <p:nvPr/>
        </p:nvPicPr>
        <p:blipFill>
          <a:blip r:embed="rId11">
            <a:alphaModFix/>
          </a:blip>
          <a:stretch>
            <a:fillRect/>
          </a:stretch>
        </p:blipFill>
        <p:spPr>
          <a:xfrm>
            <a:off x="11968339" y="6539025"/>
            <a:ext cx="2563785" cy="1615175"/>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3" title="Screenshot 2025-09-09 130102.png"/>
          <p:cNvPicPr preferRelativeResize="0"/>
          <p:nvPr/>
        </p:nvPicPr>
        <p:blipFill>
          <a:blip r:embed="rId3">
            <a:alphaModFix/>
          </a:blip>
          <a:stretch>
            <a:fillRect/>
          </a:stretch>
        </p:blipFill>
        <p:spPr>
          <a:xfrm>
            <a:off x="0" y="0"/>
            <a:ext cx="14630400" cy="831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p:nvPr/>
        </p:nvSpPr>
        <p:spPr>
          <a:xfrm>
            <a:off x="5096557" y="452174"/>
            <a:ext cx="3632700" cy="554700"/>
          </a:xfrm>
          <a:prstGeom prst="rect">
            <a:avLst/>
          </a:prstGeom>
          <a:noFill/>
          <a:ln>
            <a:noFill/>
          </a:ln>
        </p:spPr>
        <p:txBody>
          <a:bodyPr anchorCtr="0" anchor="t" bIns="0" lIns="0" spcFirstLastPara="1" rIns="0" wrap="square" tIns="0">
            <a:noAutofit/>
          </a:bodyPr>
          <a:lstStyle/>
          <a:p>
            <a:pPr indent="0" lvl="0" marL="0" marR="0" rtl="0" algn="ctr">
              <a:lnSpc>
                <a:spcPct val="125714"/>
              </a:lnSpc>
              <a:spcBef>
                <a:spcPts val="0"/>
              </a:spcBef>
              <a:spcAft>
                <a:spcPts val="0"/>
              </a:spcAft>
              <a:buClr>
                <a:srgbClr val="000000"/>
              </a:buClr>
              <a:buSzPts val="1750"/>
              <a:buFont typeface="Petrona"/>
              <a:buNone/>
            </a:pPr>
            <a:r>
              <a:rPr b="1" i="0" lang="en-US" sz="3750" u="none" cap="none" strike="noStrike">
                <a:solidFill>
                  <a:srgbClr val="000000"/>
                </a:solidFill>
                <a:latin typeface="Petrona"/>
                <a:ea typeface="Petrona"/>
                <a:cs typeface="Petrona"/>
                <a:sym typeface="Petrona"/>
              </a:rPr>
              <a:t>CONCLUSION</a:t>
            </a:r>
            <a:endParaRPr b="0" i="0" sz="3750" u="none" cap="none" strike="noStrike"/>
          </a:p>
        </p:txBody>
      </p:sp>
      <p:sp>
        <p:nvSpPr>
          <p:cNvPr id="229" name="Google Shape;229;p24"/>
          <p:cNvSpPr/>
          <p:nvPr/>
        </p:nvSpPr>
        <p:spPr>
          <a:xfrm>
            <a:off x="606743" y="1979414"/>
            <a:ext cx="13416915" cy="554593"/>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0" i="0" lang="en-US" sz="1750" u="none" cap="none" strike="noStrike">
                <a:solidFill>
                  <a:srgbClr val="272525"/>
                </a:solidFill>
                <a:latin typeface="Inter"/>
                <a:ea typeface="Inter"/>
                <a:cs typeface="Inter"/>
                <a:sym typeface="Inter"/>
              </a:rPr>
              <a:t>This report serves as a robust foundation for gaining a profound understanding of our customers and their dynamic behaviors. It is meticulously designed to be interactive, empowering you to delve deeper into the data and uncover tailored insights that matter most to your role.</a:t>
            </a:r>
            <a:endParaRPr b="0" i="0" sz="1750" u="none" cap="none" strike="noStrike"/>
          </a:p>
        </p:txBody>
      </p:sp>
      <p:sp>
        <p:nvSpPr>
          <p:cNvPr id="230" name="Google Shape;230;p24"/>
          <p:cNvSpPr/>
          <p:nvPr/>
        </p:nvSpPr>
        <p:spPr>
          <a:xfrm>
            <a:off x="606756" y="4103691"/>
            <a:ext cx="7881000" cy="5547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1" i="0" lang="en-US" sz="1950" u="none" cap="none" strike="noStrike">
                <a:solidFill>
                  <a:srgbClr val="272525"/>
                </a:solidFill>
                <a:latin typeface="Inter"/>
                <a:ea typeface="Inter"/>
                <a:cs typeface="Inter"/>
                <a:sym typeface="Inter"/>
              </a:rPr>
              <a:t>Interactive Exploration:</a:t>
            </a:r>
            <a:r>
              <a:rPr b="0" i="0" lang="en-US" sz="1950" u="none" cap="none" strike="noStrike">
                <a:solidFill>
                  <a:srgbClr val="272525"/>
                </a:solidFill>
                <a:latin typeface="Inter"/>
                <a:ea typeface="Inter"/>
                <a:cs typeface="Inter"/>
                <a:sym typeface="Inter"/>
              </a:rPr>
              <a:t> Leverage built-in filters and drill-down capabilities to answer your specific questions.</a:t>
            </a:r>
            <a:endParaRPr b="0" i="0" sz="1950" u="none" cap="none" strike="noStrike"/>
          </a:p>
        </p:txBody>
      </p:sp>
      <p:sp>
        <p:nvSpPr>
          <p:cNvPr id="231" name="Google Shape;231;p24"/>
          <p:cNvSpPr/>
          <p:nvPr/>
        </p:nvSpPr>
        <p:spPr>
          <a:xfrm>
            <a:off x="606743" y="5196449"/>
            <a:ext cx="7881000" cy="5547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1" i="0" lang="en-US" sz="1950" u="none" cap="none" strike="noStrike">
                <a:solidFill>
                  <a:srgbClr val="272525"/>
                </a:solidFill>
                <a:latin typeface="Inter"/>
                <a:ea typeface="Inter"/>
                <a:cs typeface="Inter"/>
                <a:sym typeface="Inter"/>
              </a:rPr>
              <a:t>Data-Driven Story:</a:t>
            </a:r>
            <a:r>
              <a:rPr b="0" i="0" lang="en-US" sz="1950" u="none" cap="none" strike="noStrike">
                <a:solidFill>
                  <a:srgbClr val="272525"/>
                </a:solidFill>
                <a:latin typeface="Inter"/>
                <a:ea typeface="Inter"/>
                <a:cs typeface="Inter"/>
                <a:sym typeface="Inter"/>
              </a:rPr>
              <a:t> Transform raw data into clear, actionable narratives that support strategic initiatives.</a:t>
            </a:r>
            <a:endParaRPr b="0" i="0" sz="1950" u="none" cap="none" strike="noStrike"/>
          </a:p>
        </p:txBody>
      </p:sp>
      <p:sp>
        <p:nvSpPr>
          <p:cNvPr id="232" name="Google Shape;232;p24"/>
          <p:cNvSpPr/>
          <p:nvPr/>
        </p:nvSpPr>
        <p:spPr>
          <a:xfrm>
            <a:off x="606743" y="6228095"/>
            <a:ext cx="7881000" cy="55470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Inter"/>
              <a:buNone/>
            </a:pPr>
            <a:r>
              <a:rPr b="1" i="0" lang="en-US" sz="1950" u="none" cap="none" strike="noStrike">
                <a:solidFill>
                  <a:srgbClr val="272525"/>
                </a:solidFill>
                <a:latin typeface="Inter"/>
                <a:ea typeface="Inter"/>
                <a:cs typeface="Inter"/>
                <a:sym typeface="Inter"/>
              </a:rPr>
              <a:t>Unleash Potential:</a:t>
            </a:r>
            <a:r>
              <a:rPr b="0" i="0" lang="en-US" sz="1950" u="none" cap="none" strike="noStrike">
                <a:solidFill>
                  <a:srgbClr val="272525"/>
                </a:solidFill>
                <a:latin typeface="Inter"/>
                <a:ea typeface="Inter"/>
                <a:cs typeface="Inter"/>
                <a:sym typeface="Inter"/>
              </a:rPr>
              <a:t> Identify new opportunities for growth, improved customer engagement, and operational efficiency.</a:t>
            </a:r>
            <a:endParaRPr b="0" i="0" sz="1950" u="none" cap="none" strike="noStrike"/>
          </a:p>
        </p:txBody>
      </p:sp>
      <p:pic>
        <p:nvPicPr>
          <p:cNvPr descr="preencoded.png" id="233" name="Google Shape;233;p24"/>
          <p:cNvPicPr preferRelativeResize="0"/>
          <p:nvPr/>
        </p:nvPicPr>
        <p:blipFill rotWithShape="1">
          <a:blip r:embed="rId3">
            <a:alphaModFix/>
          </a:blip>
          <a:srcRect b="0" l="0" r="0" t="0"/>
          <a:stretch/>
        </p:blipFill>
        <p:spPr>
          <a:xfrm>
            <a:off x="9517383" y="3116581"/>
            <a:ext cx="5113020" cy="5113020"/>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give the pics that i can keep in my thankyou note in job analysis project" id="239" name="Google Shape;239;p25"/>
          <p:cNvPicPr preferRelativeResize="0"/>
          <p:nvPr/>
        </p:nvPicPr>
        <p:blipFill>
          <a:blip r:embed="rId3">
            <a:alphaModFix/>
          </a:blip>
          <a:stretch>
            <a:fillRect/>
          </a:stretch>
        </p:blipFill>
        <p:spPr>
          <a:xfrm>
            <a:off x="106450" y="0"/>
            <a:ext cx="14523950" cy="82296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preencoded.png" id="78" name="Google Shape;78;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9" name="Google Shape;79;p14"/>
          <p:cNvSpPr/>
          <p:nvPr/>
        </p:nvSpPr>
        <p:spPr>
          <a:xfrm>
            <a:off x="2538000" y="201450"/>
            <a:ext cx="4373100" cy="1215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4650"/>
              <a:buFont typeface="Petrona"/>
              <a:buNone/>
            </a:pPr>
            <a:r>
              <a:rPr b="1" lang="en-US" sz="5150">
                <a:latin typeface="Petrona"/>
                <a:ea typeface="Petrona"/>
                <a:cs typeface="Petrona"/>
                <a:sym typeface="Petrona"/>
              </a:rPr>
              <a:t>Introduction</a:t>
            </a:r>
            <a:endParaRPr b="0" i="0" sz="5150" u="none" cap="none" strike="noStrike"/>
          </a:p>
        </p:txBody>
      </p:sp>
      <p:sp>
        <p:nvSpPr>
          <p:cNvPr id="80" name="Google Shape;80;p14"/>
          <p:cNvSpPr/>
          <p:nvPr/>
        </p:nvSpPr>
        <p:spPr>
          <a:xfrm>
            <a:off x="204725" y="1570700"/>
            <a:ext cx="8475000" cy="512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3150" u="none" cap="none" strike="noStrike">
                <a:solidFill>
                  <a:srgbClr val="272525"/>
                </a:solidFill>
                <a:latin typeface="Inter"/>
                <a:ea typeface="Inter"/>
                <a:cs typeface="Inter"/>
                <a:sym typeface="Inter"/>
              </a:rPr>
              <a:t>Good afternoon. As your BI developer, I am pleased to present this comprehensive report on bank customer segmentation. This analysis leverages key customer data to reveal actionable insights, empowering our business to make more informed and strategic decisions.</a:t>
            </a:r>
            <a:endParaRPr b="0" i="0" sz="3150" u="none" cap="none" strike="noStrike"/>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575548" y="452199"/>
            <a:ext cx="4833342" cy="431721"/>
          </a:xfrm>
          <a:prstGeom prst="rect">
            <a:avLst/>
          </a:prstGeom>
          <a:noFill/>
          <a:ln>
            <a:noFill/>
          </a:ln>
        </p:spPr>
        <p:txBody>
          <a:bodyPr anchorCtr="0" anchor="t" bIns="0" lIns="0" spcFirstLastPara="1" rIns="0" wrap="square" tIns="0">
            <a:noAutofit/>
          </a:bodyPr>
          <a:lstStyle/>
          <a:p>
            <a:pPr indent="0" lvl="0" marL="0" marR="0" rtl="0" algn="l">
              <a:lnSpc>
                <a:spcPct val="124074"/>
              </a:lnSpc>
              <a:spcBef>
                <a:spcPts val="0"/>
              </a:spcBef>
              <a:spcAft>
                <a:spcPts val="0"/>
              </a:spcAft>
              <a:buClr>
                <a:srgbClr val="000000"/>
              </a:buClr>
              <a:buSzPts val="2700"/>
              <a:buFont typeface="Petrona"/>
              <a:buNone/>
            </a:pPr>
            <a:r>
              <a:rPr b="1" i="0" lang="en-US" sz="2700" u="none" cap="none" strike="noStrike">
                <a:solidFill>
                  <a:srgbClr val="000000"/>
                </a:solidFill>
                <a:latin typeface="Petrona"/>
                <a:ea typeface="Petrona"/>
                <a:cs typeface="Petrona"/>
                <a:sym typeface="Petrona"/>
              </a:rPr>
              <a:t>Comprehensive Data Overview</a:t>
            </a:r>
            <a:endParaRPr b="0" i="0" sz="2700" u="none" cap="none" strike="noStrike"/>
          </a:p>
        </p:txBody>
      </p:sp>
      <p:sp>
        <p:nvSpPr>
          <p:cNvPr id="87" name="Google Shape;87;p15"/>
          <p:cNvSpPr/>
          <p:nvPr/>
        </p:nvSpPr>
        <p:spPr>
          <a:xfrm>
            <a:off x="575548" y="1212771"/>
            <a:ext cx="13479304"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272525"/>
              </a:buClr>
              <a:buSzPts val="1250"/>
              <a:buFont typeface="Inter"/>
              <a:buNone/>
            </a:pPr>
            <a:r>
              <a:rPr b="0" i="0" lang="en-US" sz="1850" u="none" cap="none" strike="noStrike">
                <a:solidFill>
                  <a:srgbClr val="272525"/>
                </a:solidFill>
                <a:latin typeface="Inter"/>
                <a:ea typeface="Inter"/>
                <a:cs typeface="Inter"/>
                <a:sym typeface="Inter"/>
              </a:rPr>
              <a:t>Our analysis is built upon a robust dataset encompassing vital customer demographics and detailed transaction records. This dual perspective allows for a holistic understanding of our customer base and their financial behaviors.</a:t>
            </a:r>
            <a:endParaRPr b="0" i="0" sz="1850" u="none" cap="none" strike="noStrike"/>
          </a:p>
        </p:txBody>
      </p:sp>
      <p:sp>
        <p:nvSpPr>
          <p:cNvPr id="88" name="Google Shape;88;p15"/>
          <p:cNvSpPr/>
          <p:nvPr/>
        </p:nvSpPr>
        <p:spPr>
          <a:xfrm>
            <a:off x="575548" y="2088118"/>
            <a:ext cx="2940010" cy="32361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Petrona"/>
              <a:buNone/>
            </a:pPr>
            <a:r>
              <a:rPr b="1" i="0" lang="en-US" sz="2000" u="none" cap="none" strike="noStrike">
                <a:solidFill>
                  <a:srgbClr val="000000"/>
                </a:solidFill>
                <a:latin typeface="Petrona"/>
                <a:ea typeface="Petrona"/>
                <a:cs typeface="Petrona"/>
                <a:sym typeface="Petrona"/>
              </a:rPr>
              <a:t>Customer Demographics</a:t>
            </a:r>
            <a:endParaRPr b="0" i="0" sz="2000" u="none" cap="none" strike="noStrike"/>
          </a:p>
        </p:txBody>
      </p:sp>
      <p:sp>
        <p:nvSpPr>
          <p:cNvPr id="89" name="Google Shape;89;p15"/>
          <p:cNvSpPr/>
          <p:nvPr/>
        </p:nvSpPr>
        <p:spPr>
          <a:xfrm>
            <a:off x="575548" y="2576155"/>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Customer ID</a:t>
            </a:r>
            <a:endParaRPr b="0" i="0" sz="1650" u="none" cap="none" strike="noStrike"/>
          </a:p>
        </p:txBody>
      </p:sp>
      <p:sp>
        <p:nvSpPr>
          <p:cNvPr id="90" name="Google Shape;90;p15"/>
          <p:cNvSpPr/>
          <p:nvPr/>
        </p:nvSpPr>
        <p:spPr>
          <a:xfrm>
            <a:off x="575548" y="2896672"/>
            <a:ext cx="6539032" cy="263009"/>
          </a:xfrm>
          <a:prstGeom prst="rect">
            <a:avLst/>
          </a:prstGeom>
          <a:noFill/>
          <a:ln>
            <a:noFill/>
          </a:ln>
        </p:spPr>
        <p:txBody>
          <a:bodyPr anchorCtr="0" anchor="t" bIns="0" lIns="0" spcFirstLastPara="1" rIns="0" wrap="square" tIns="0">
            <a:noAutofit/>
          </a:bodyPr>
          <a:lstStyle/>
          <a:p>
            <a:pPr indent="-361950" lvl="0" marL="342900" marR="0" rtl="0" algn="l">
              <a:lnSpc>
                <a:spcPct val="164000"/>
              </a:lnSpc>
              <a:spcBef>
                <a:spcPts val="0"/>
              </a:spcBef>
              <a:spcAft>
                <a:spcPts val="0"/>
              </a:spcAft>
              <a:buClr>
                <a:srgbClr val="272525"/>
              </a:buClr>
              <a:buSzPts val="1550"/>
              <a:buFont typeface="Inter"/>
              <a:buChar char="•"/>
            </a:pPr>
            <a:r>
              <a:rPr b="0" i="0" lang="en-US" sz="1550" u="none" cap="none" strike="noStrike">
                <a:solidFill>
                  <a:srgbClr val="272525"/>
                </a:solidFill>
                <a:latin typeface="Inter"/>
                <a:ea typeface="Inter"/>
                <a:cs typeface="Inter"/>
                <a:sym typeface="Inter"/>
              </a:rPr>
              <a:t>Date of Birth (DOB)</a:t>
            </a:r>
            <a:endParaRPr b="0" i="0" sz="1550" u="none" cap="none" strike="noStrike"/>
          </a:p>
        </p:txBody>
      </p:sp>
      <p:sp>
        <p:nvSpPr>
          <p:cNvPr id="91" name="Google Shape;91;p15"/>
          <p:cNvSpPr/>
          <p:nvPr/>
        </p:nvSpPr>
        <p:spPr>
          <a:xfrm>
            <a:off x="575548" y="3217188"/>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Gender</a:t>
            </a:r>
            <a:endParaRPr b="0" i="0" sz="1650" u="none" cap="none" strike="noStrike"/>
          </a:p>
        </p:txBody>
      </p:sp>
      <p:sp>
        <p:nvSpPr>
          <p:cNvPr id="92" name="Google Shape;92;p15"/>
          <p:cNvSpPr/>
          <p:nvPr/>
        </p:nvSpPr>
        <p:spPr>
          <a:xfrm>
            <a:off x="575548" y="3537704"/>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Location</a:t>
            </a:r>
            <a:endParaRPr b="0" i="0" sz="1650" u="none" cap="none" strike="noStrike"/>
          </a:p>
        </p:txBody>
      </p:sp>
      <p:sp>
        <p:nvSpPr>
          <p:cNvPr id="93" name="Google Shape;93;p15"/>
          <p:cNvSpPr/>
          <p:nvPr/>
        </p:nvSpPr>
        <p:spPr>
          <a:xfrm>
            <a:off x="575548" y="3858220"/>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Account Balance</a:t>
            </a:r>
            <a:endParaRPr b="0" i="0" sz="1650" u="none" cap="none" strike="noStrike"/>
          </a:p>
        </p:txBody>
      </p:sp>
      <p:pic>
        <p:nvPicPr>
          <p:cNvPr descr="preencoded.png" id="94" name="Google Shape;94;p15"/>
          <p:cNvPicPr preferRelativeResize="0"/>
          <p:nvPr/>
        </p:nvPicPr>
        <p:blipFill rotWithShape="1">
          <a:blip r:embed="rId3">
            <a:alphaModFix/>
          </a:blip>
          <a:srcRect b="0" l="0" r="0" t="0"/>
          <a:stretch/>
        </p:blipFill>
        <p:spPr>
          <a:xfrm>
            <a:off x="747500" y="4499254"/>
            <a:ext cx="6539024" cy="3595925"/>
          </a:xfrm>
          <a:prstGeom prst="rect">
            <a:avLst/>
          </a:prstGeom>
          <a:noFill/>
          <a:ln>
            <a:noFill/>
          </a:ln>
        </p:spPr>
      </p:pic>
      <p:sp>
        <p:nvSpPr>
          <p:cNvPr id="95" name="Google Shape;95;p15"/>
          <p:cNvSpPr/>
          <p:nvPr/>
        </p:nvSpPr>
        <p:spPr>
          <a:xfrm>
            <a:off x="7523440" y="2088118"/>
            <a:ext cx="2590086" cy="32361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Petrona"/>
              <a:buNone/>
            </a:pPr>
            <a:r>
              <a:rPr b="1" i="0" lang="en-US" sz="2000" u="none" cap="none" strike="noStrike">
                <a:solidFill>
                  <a:srgbClr val="000000"/>
                </a:solidFill>
                <a:latin typeface="Petrona"/>
                <a:ea typeface="Petrona"/>
                <a:cs typeface="Petrona"/>
                <a:sym typeface="Petrona"/>
              </a:rPr>
              <a:t>Transaction Details</a:t>
            </a:r>
            <a:endParaRPr b="0" i="0" sz="2000" u="none" cap="none" strike="noStrike"/>
          </a:p>
        </p:txBody>
      </p:sp>
      <p:sp>
        <p:nvSpPr>
          <p:cNvPr id="96" name="Google Shape;96;p15"/>
          <p:cNvSpPr/>
          <p:nvPr/>
        </p:nvSpPr>
        <p:spPr>
          <a:xfrm>
            <a:off x="7523440" y="2576155"/>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Transaction ID</a:t>
            </a:r>
            <a:endParaRPr b="0" i="0" sz="1650" u="none" cap="none" strike="noStrike"/>
          </a:p>
        </p:txBody>
      </p:sp>
      <p:sp>
        <p:nvSpPr>
          <p:cNvPr id="97" name="Google Shape;97;p15"/>
          <p:cNvSpPr/>
          <p:nvPr/>
        </p:nvSpPr>
        <p:spPr>
          <a:xfrm>
            <a:off x="7523440" y="2896672"/>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Transaction Date &amp; Time</a:t>
            </a:r>
            <a:endParaRPr b="0" i="0" sz="1650" u="none" cap="none" strike="noStrike"/>
          </a:p>
        </p:txBody>
      </p:sp>
      <p:sp>
        <p:nvSpPr>
          <p:cNvPr id="98" name="Google Shape;98;p15"/>
          <p:cNvSpPr/>
          <p:nvPr/>
        </p:nvSpPr>
        <p:spPr>
          <a:xfrm>
            <a:off x="7523440" y="3217188"/>
            <a:ext cx="6539032" cy="263009"/>
          </a:xfrm>
          <a:prstGeom prst="rect">
            <a:avLst/>
          </a:prstGeom>
          <a:noFill/>
          <a:ln>
            <a:noFill/>
          </a:ln>
        </p:spPr>
        <p:txBody>
          <a:bodyPr anchorCtr="0" anchor="t" bIns="0" lIns="0" spcFirstLastPara="1" rIns="0" wrap="square" tIns="0">
            <a:noAutofit/>
          </a:bodyPr>
          <a:lstStyle/>
          <a:p>
            <a:pPr indent="-368300" lvl="0" marL="342900" marR="0" rtl="0" algn="l">
              <a:lnSpc>
                <a:spcPct val="164000"/>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Transaction Amount (INR)</a:t>
            </a:r>
            <a:endParaRPr b="0" i="0" sz="1650" u="none" cap="none" strike="noStrike"/>
          </a:p>
        </p:txBody>
      </p:sp>
      <p:pic>
        <p:nvPicPr>
          <p:cNvPr descr="preencoded.png" id="99" name="Google Shape;99;p15"/>
          <p:cNvPicPr preferRelativeResize="0"/>
          <p:nvPr/>
        </p:nvPicPr>
        <p:blipFill rotWithShape="1">
          <a:blip r:embed="rId4">
            <a:alphaModFix/>
          </a:blip>
          <a:srcRect b="0" l="0" r="0" t="0"/>
          <a:stretch/>
        </p:blipFill>
        <p:spPr>
          <a:xfrm>
            <a:off x="7891950" y="3858225"/>
            <a:ext cx="6539024" cy="4236950"/>
          </a:xfrm>
          <a:prstGeom prst="rect">
            <a:avLst/>
          </a:prstGeom>
          <a:noFill/>
          <a:ln>
            <a:noFill/>
          </a:ln>
        </p:spPr>
      </p:pic>
    </p:spTree>
  </p:cSld>
  <p:clrMapOvr>
    <a:masterClrMapping/>
  </p:clrMapOvr>
  <p:transition spd="med">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p:nvPr/>
        </p:nvSpPr>
        <p:spPr>
          <a:xfrm>
            <a:off x="698778" y="549116"/>
            <a:ext cx="5304473" cy="523994"/>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00000"/>
              </a:buClr>
              <a:buSzPts val="3300"/>
              <a:buFont typeface="Petrona"/>
              <a:buNone/>
            </a:pPr>
            <a:r>
              <a:rPr b="1" i="0" lang="en-US" sz="3300" u="none" cap="none" strike="noStrike">
                <a:solidFill>
                  <a:srgbClr val="000000"/>
                </a:solidFill>
                <a:latin typeface="Petrona"/>
                <a:ea typeface="Petrona"/>
                <a:cs typeface="Petrona"/>
                <a:sym typeface="Petrona"/>
              </a:rPr>
              <a:t>Interactive Visual Elements</a:t>
            </a:r>
            <a:endParaRPr b="0" i="0" sz="3300" u="none" cap="none" strike="noStrike"/>
          </a:p>
        </p:txBody>
      </p:sp>
      <p:sp>
        <p:nvSpPr>
          <p:cNvPr id="106" name="Google Shape;106;p16"/>
          <p:cNvSpPr/>
          <p:nvPr/>
        </p:nvSpPr>
        <p:spPr>
          <a:xfrm>
            <a:off x="698778" y="1472327"/>
            <a:ext cx="13232844" cy="63888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950" u="none" cap="none" strike="noStrike">
                <a:solidFill>
                  <a:srgbClr val="272525"/>
                </a:solidFill>
                <a:latin typeface="Inter"/>
                <a:ea typeface="Inter"/>
                <a:cs typeface="Inter"/>
                <a:sym typeface="Inter"/>
              </a:rPr>
              <a:t>To ensure an interactive and deeply insightful report, we have integrated a diverse array of visual elements. These tools enable you to explore data, uncover trends, and drill down into specific areas of interest with ease.</a:t>
            </a:r>
            <a:endParaRPr b="0" i="0" sz="1950" u="none" cap="none" strike="noStrike"/>
          </a:p>
        </p:txBody>
      </p:sp>
      <p:pic>
        <p:nvPicPr>
          <p:cNvPr descr="preencoded.png" id="107" name="Google Shape;107;p16"/>
          <p:cNvPicPr preferRelativeResize="0"/>
          <p:nvPr/>
        </p:nvPicPr>
        <p:blipFill rotWithShape="1">
          <a:blip r:embed="rId3">
            <a:alphaModFix/>
          </a:blip>
          <a:srcRect b="0" l="0" r="0" t="0"/>
          <a:stretch/>
        </p:blipFill>
        <p:spPr>
          <a:xfrm>
            <a:off x="698778" y="2335768"/>
            <a:ext cx="499110" cy="499110"/>
          </a:xfrm>
          <a:prstGeom prst="rect">
            <a:avLst/>
          </a:prstGeom>
          <a:noFill/>
          <a:ln>
            <a:noFill/>
          </a:ln>
        </p:spPr>
      </p:pic>
      <p:sp>
        <p:nvSpPr>
          <p:cNvPr id="108" name="Google Shape;108;p16"/>
          <p:cNvSpPr/>
          <p:nvPr/>
        </p:nvSpPr>
        <p:spPr>
          <a:xfrm>
            <a:off x="698778" y="3084433"/>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KPI Cards</a:t>
            </a:r>
            <a:endParaRPr b="0" i="0" sz="2050" u="none" cap="none" strike="noStrike"/>
          </a:p>
        </p:txBody>
      </p:sp>
      <p:sp>
        <p:nvSpPr>
          <p:cNvPr id="109" name="Google Shape;109;p16"/>
          <p:cNvSpPr/>
          <p:nvPr/>
        </p:nvSpPr>
        <p:spPr>
          <a:xfrm>
            <a:off x="698778" y="3531751"/>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750" u="none" cap="none" strike="noStrike">
                <a:solidFill>
                  <a:srgbClr val="272525"/>
                </a:solidFill>
                <a:latin typeface="Inter"/>
                <a:ea typeface="Inter"/>
                <a:cs typeface="Inter"/>
                <a:sym typeface="Inter"/>
              </a:rPr>
              <a:t>Snapshot key metrics for quick understanding.</a:t>
            </a:r>
            <a:endParaRPr b="0" i="0" sz="1750" u="none" cap="none" strike="noStrike"/>
          </a:p>
        </p:txBody>
      </p:sp>
      <p:pic>
        <p:nvPicPr>
          <p:cNvPr descr="preencoded.png" id="110" name="Google Shape;110;p16"/>
          <p:cNvPicPr preferRelativeResize="0"/>
          <p:nvPr/>
        </p:nvPicPr>
        <p:blipFill rotWithShape="1">
          <a:blip r:embed="rId4">
            <a:alphaModFix/>
          </a:blip>
          <a:srcRect b="0" l="0" r="0" t="0"/>
          <a:stretch/>
        </p:blipFill>
        <p:spPr>
          <a:xfrm>
            <a:off x="7439978" y="2335768"/>
            <a:ext cx="499110" cy="499110"/>
          </a:xfrm>
          <a:prstGeom prst="rect">
            <a:avLst/>
          </a:prstGeom>
          <a:noFill/>
          <a:ln>
            <a:noFill/>
          </a:ln>
        </p:spPr>
      </p:pic>
      <p:sp>
        <p:nvSpPr>
          <p:cNvPr id="111" name="Google Shape;111;p16"/>
          <p:cNvSpPr/>
          <p:nvPr/>
        </p:nvSpPr>
        <p:spPr>
          <a:xfrm>
            <a:off x="7439978" y="3084433"/>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Bar &amp; Column Charts</a:t>
            </a:r>
            <a:endParaRPr b="0" i="0" sz="2050" u="none" cap="none" strike="noStrike"/>
          </a:p>
        </p:txBody>
      </p:sp>
      <p:sp>
        <p:nvSpPr>
          <p:cNvPr id="112" name="Google Shape;112;p16"/>
          <p:cNvSpPr/>
          <p:nvPr/>
        </p:nvSpPr>
        <p:spPr>
          <a:xfrm>
            <a:off x="7439978" y="3531751"/>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750" u="none" cap="none" strike="noStrike">
                <a:solidFill>
                  <a:srgbClr val="272525"/>
                </a:solidFill>
                <a:latin typeface="Inter"/>
                <a:ea typeface="Inter"/>
                <a:cs typeface="Inter"/>
                <a:sym typeface="Inter"/>
              </a:rPr>
              <a:t>Visualize distributions and comparisons effectively.</a:t>
            </a:r>
            <a:endParaRPr b="0" i="0" sz="1750" u="none" cap="none" strike="noStrike"/>
          </a:p>
        </p:txBody>
      </p:sp>
      <p:pic>
        <p:nvPicPr>
          <p:cNvPr descr="preencoded.png" id="113" name="Google Shape;113;p16"/>
          <p:cNvPicPr preferRelativeResize="0"/>
          <p:nvPr/>
        </p:nvPicPr>
        <p:blipFill rotWithShape="1">
          <a:blip r:embed="rId5">
            <a:alphaModFix/>
          </a:blip>
          <a:srcRect b="0" l="0" r="0" t="0"/>
          <a:stretch/>
        </p:blipFill>
        <p:spPr>
          <a:xfrm>
            <a:off x="698778" y="4250412"/>
            <a:ext cx="499110" cy="499110"/>
          </a:xfrm>
          <a:prstGeom prst="rect">
            <a:avLst/>
          </a:prstGeom>
          <a:noFill/>
          <a:ln>
            <a:noFill/>
          </a:ln>
        </p:spPr>
      </p:pic>
      <p:sp>
        <p:nvSpPr>
          <p:cNvPr id="114" name="Google Shape;114;p16"/>
          <p:cNvSpPr/>
          <p:nvPr/>
        </p:nvSpPr>
        <p:spPr>
          <a:xfrm>
            <a:off x="698778" y="4999077"/>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Scatter Plots</a:t>
            </a:r>
            <a:endParaRPr b="0" i="0" sz="2050" u="none" cap="none" strike="noStrike"/>
          </a:p>
        </p:txBody>
      </p:sp>
      <p:sp>
        <p:nvSpPr>
          <p:cNvPr id="115" name="Google Shape;115;p16"/>
          <p:cNvSpPr/>
          <p:nvPr/>
        </p:nvSpPr>
        <p:spPr>
          <a:xfrm>
            <a:off x="698778" y="5446395"/>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750" u="none" cap="none" strike="noStrike">
                <a:solidFill>
                  <a:srgbClr val="272525"/>
                </a:solidFill>
                <a:latin typeface="Inter"/>
                <a:ea typeface="Inter"/>
                <a:cs typeface="Inter"/>
                <a:sym typeface="Inter"/>
              </a:rPr>
              <a:t>Identify relationships and correlations between variables.</a:t>
            </a:r>
            <a:endParaRPr b="0" i="0" sz="1750" u="none" cap="none" strike="noStrike"/>
          </a:p>
        </p:txBody>
      </p:sp>
      <p:pic>
        <p:nvPicPr>
          <p:cNvPr descr="preencoded.png" id="116" name="Google Shape;116;p16"/>
          <p:cNvPicPr preferRelativeResize="0"/>
          <p:nvPr/>
        </p:nvPicPr>
        <p:blipFill rotWithShape="1">
          <a:blip r:embed="rId6">
            <a:alphaModFix/>
          </a:blip>
          <a:srcRect b="0" l="0" r="0" t="0"/>
          <a:stretch/>
        </p:blipFill>
        <p:spPr>
          <a:xfrm>
            <a:off x="7439978" y="4250412"/>
            <a:ext cx="499110" cy="499110"/>
          </a:xfrm>
          <a:prstGeom prst="rect">
            <a:avLst/>
          </a:prstGeom>
          <a:noFill/>
          <a:ln>
            <a:noFill/>
          </a:ln>
        </p:spPr>
      </p:pic>
      <p:sp>
        <p:nvSpPr>
          <p:cNvPr id="117" name="Google Shape;117;p16"/>
          <p:cNvSpPr/>
          <p:nvPr/>
        </p:nvSpPr>
        <p:spPr>
          <a:xfrm>
            <a:off x="7439978" y="4999077"/>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Waterfall &amp; Funnel</a:t>
            </a:r>
            <a:endParaRPr b="0" i="0" sz="2050" u="none" cap="none" strike="noStrike"/>
          </a:p>
        </p:txBody>
      </p:sp>
      <p:sp>
        <p:nvSpPr>
          <p:cNvPr id="118" name="Google Shape;118;p16"/>
          <p:cNvSpPr/>
          <p:nvPr/>
        </p:nvSpPr>
        <p:spPr>
          <a:xfrm>
            <a:off x="7439978" y="5446395"/>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750" u="none" cap="none" strike="noStrike">
                <a:solidFill>
                  <a:srgbClr val="272525"/>
                </a:solidFill>
                <a:latin typeface="Inter"/>
                <a:ea typeface="Inter"/>
                <a:cs typeface="Inter"/>
                <a:sym typeface="Inter"/>
              </a:rPr>
              <a:t>Track cumulative effects and process stages.</a:t>
            </a:r>
            <a:endParaRPr b="0" i="0" sz="1750" u="none" cap="none" strike="noStrike"/>
          </a:p>
        </p:txBody>
      </p:sp>
      <p:pic>
        <p:nvPicPr>
          <p:cNvPr descr="preencoded.png" id="119" name="Google Shape;119;p16"/>
          <p:cNvPicPr preferRelativeResize="0"/>
          <p:nvPr/>
        </p:nvPicPr>
        <p:blipFill rotWithShape="1">
          <a:blip r:embed="rId7">
            <a:alphaModFix/>
          </a:blip>
          <a:srcRect b="0" l="0" r="0" t="0"/>
          <a:stretch/>
        </p:blipFill>
        <p:spPr>
          <a:xfrm>
            <a:off x="698778" y="6165056"/>
            <a:ext cx="499110" cy="499110"/>
          </a:xfrm>
          <a:prstGeom prst="rect">
            <a:avLst/>
          </a:prstGeom>
          <a:noFill/>
          <a:ln>
            <a:noFill/>
          </a:ln>
        </p:spPr>
      </p:pic>
      <p:sp>
        <p:nvSpPr>
          <p:cNvPr id="120" name="Google Shape;120;p16"/>
          <p:cNvSpPr/>
          <p:nvPr/>
        </p:nvSpPr>
        <p:spPr>
          <a:xfrm>
            <a:off x="698778" y="6913721"/>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Slicers &amp; Filters</a:t>
            </a:r>
            <a:endParaRPr b="0" i="0" sz="2050" u="none" cap="none" strike="noStrike"/>
          </a:p>
        </p:txBody>
      </p:sp>
      <p:sp>
        <p:nvSpPr>
          <p:cNvPr id="121" name="Google Shape;121;p16"/>
          <p:cNvSpPr/>
          <p:nvPr/>
        </p:nvSpPr>
        <p:spPr>
          <a:xfrm>
            <a:off x="698778" y="7361039"/>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750" u="none" cap="none" strike="noStrike">
                <a:solidFill>
                  <a:srgbClr val="272525"/>
                </a:solidFill>
                <a:latin typeface="Inter"/>
                <a:ea typeface="Inter"/>
                <a:cs typeface="Inter"/>
                <a:sym typeface="Inter"/>
              </a:rPr>
              <a:t>Enable dynamic, self-service data exploration.</a:t>
            </a:r>
            <a:endParaRPr b="0" i="0" sz="1750" u="none" cap="none" strike="noStrike"/>
          </a:p>
        </p:txBody>
      </p:sp>
      <p:pic>
        <p:nvPicPr>
          <p:cNvPr descr="preencoded.png" id="122" name="Google Shape;122;p16"/>
          <p:cNvPicPr preferRelativeResize="0"/>
          <p:nvPr/>
        </p:nvPicPr>
        <p:blipFill rotWithShape="1">
          <a:blip r:embed="rId8">
            <a:alphaModFix/>
          </a:blip>
          <a:srcRect b="0" l="0" r="0" t="0"/>
          <a:stretch/>
        </p:blipFill>
        <p:spPr>
          <a:xfrm>
            <a:off x="7439978" y="6165056"/>
            <a:ext cx="499110" cy="499110"/>
          </a:xfrm>
          <a:prstGeom prst="rect">
            <a:avLst/>
          </a:prstGeom>
          <a:noFill/>
          <a:ln>
            <a:noFill/>
          </a:ln>
        </p:spPr>
      </p:pic>
      <p:sp>
        <p:nvSpPr>
          <p:cNvPr id="123" name="Google Shape;123;p16"/>
          <p:cNvSpPr/>
          <p:nvPr/>
        </p:nvSpPr>
        <p:spPr>
          <a:xfrm>
            <a:off x="7439978" y="6913721"/>
            <a:ext cx="2620328"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Petrona"/>
              <a:buNone/>
            </a:pPr>
            <a:r>
              <a:rPr b="1" i="0" lang="en-US" sz="2050" u="none" cap="none" strike="noStrike">
                <a:solidFill>
                  <a:srgbClr val="272525"/>
                </a:solidFill>
                <a:latin typeface="Petrona"/>
                <a:ea typeface="Petrona"/>
                <a:cs typeface="Petrona"/>
                <a:sym typeface="Petrona"/>
              </a:rPr>
              <a:t>Detailed Tables</a:t>
            </a:r>
            <a:endParaRPr b="0" i="0" sz="2050" u="none" cap="none" strike="noStrike"/>
          </a:p>
        </p:txBody>
      </p:sp>
      <p:sp>
        <p:nvSpPr>
          <p:cNvPr id="124" name="Google Shape;124;p16"/>
          <p:cNvSpPr/>
          <p:nvPr/>
        </p:nvSpPr>
        <p:spPr>
          <a:xfrm>
            <a:off x="7439978" y="7361039"/>
            <a:ext cx="6491645"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Inter"/>
              <a:buNone/>
            </a:pPr>
            <a:r>
              <a:rPr b="0" i="0" lang="en-US" sz="1650" u="none" cap="none" strike="noStrike">
                <a:solidFill>
                  <a:srgbClr val="272525"/>
                </a:solidFill>
                <a:latin typeface="Inter"/>
                <a:ea typeface="Inter"/>
                <a:cs typeface="Inter"/>
                <a:sym typeface="Inter"/>
              </a:rPr>
              <a:t>Provide granular data for in-depth review.</a:t>
            </a:r>
            <a:endParaRPr b="0" i="0" sz="1650" u="none" cap="none" strike="noStrike"/>
          </a:p>
        </p:txBody>
      </p:sp>
      <p:pic>
        <p:nvPicPr>
          <p:cNvPr id="125" name="Google Shape;125;p16" title="bank.png"/>
          <p:cNvPicPr preferRelativeResize="0"/>
          <p:nvPr/>
        </p:nvPicPr>
        <p:blipFill>
          <a:blip r:embed="rId9">
            <a:alphaModFix/>
          </a:blip>
          <a:stretch>
            <a:fillRect/>
          </a:stretch>
        </p:blipFill>
        <p:spPr>
          <a:xfrm>
            <a:off x="12915900" y="6515100"/>
            <a:ext cx="1714500" cy="1714500"/>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p:nvPr/>
        </p:nvSpPr>
        <p:spPr>
          <a:xfrm>
            <a:off x="2174018" y="355444"/>
            <a:ext cx="10282200" cy="1026900"/>
          </a:xfrm>
          <a:prstGeom prst="rect">
            <a:avLst/>
          </a:prstGeom>
          <a:noFill/>
          <a:ln>
            <a:noFill/>
          </a:ln>
        </p:spPr>
        <p:txBody>
          <a:bodyPr anchorCtr="0" anchor="t" bIns="0" lIns="0" spcFirstLastPara="1" rIns="0" wrap="square" tIns="0">
            <a:noAutofit/>
          </a:bodyPr>
          <a:lstStyle/>
          <a:p>
            <a:pPr indent="0" lvl="0" marL="0" marR="0" rtl="0" algn="ctr">
              <a:lnSpc>
                <a:spcPct val="124806"/>
              </a:lnSpc>
              <a:spcBef>
                <a:spcPts val="0"/>
              </a:spcBef>
              <a:spcAft>
                <a:spcPts val="0"/>
              </a:spcAft>
              <a:buClr>
                <a:srgbClr val="000000"/>
              </a:buClr>
              <a:buSzPts val="6450"/>
              <a:buFont typeface="Petrona"/>
              <a:buNone/>
            </a:pPr>
            <a:r>
              <a:rPr b="1" i="0" lang="en-US" sz="6450" u="none" cap="none" strike="noStrike">
                <a:solidFill>
                  <a:srgbClr val="000000"/>
                </a:solidFill>
                <a:latin typeface="Petrona"/>
                <a:ea typeface="Petrona"/>
                <a:cs typeface="Petrona"/>
                <a:sym typeface="Petrona"/>
              </a:rPr>
              <a:t>Three Core Areas of Insight</a:t>
            </a:r>
            <a:endParaRPr b="0" i="0" sz="6450" u="none" cap="none" strike="noStrike"/>
          </a:p>
        </p:txBody>
      </p:sp>
      <p:sp>
        <p:nvSpPr>
          <p:cNvPr id="132" name="Google Shape;132;p17"/>
          <p:cNvSpPr/>
          <p:nvPr/>
        </p:nvSpPr>
        <p:spPr>
          <a:xfrm>
            <a:off x="793725" y="1722659"/>
            <a:ext cx="13042800" cy="1290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2250" u="none" cap="none" strike="noStrike">
                <a:solidFill>
                  <a:srgbClr val="272525"/>
                </a:solidFill>
                <a:latin typeface="Inter"/>
                <a:ea typeface="Inter"/>
                <a:cs typeface="Inter"/>
                <a:sym typeface="Inter"/>
              </a:rPr>
              <a:t>Our investigation is structured into three fundamental analytical areas, each designed to answer specific questions critical to understanding our customer base and optimizing our business strategies.</a:t>
            </a:r>
            <a:endParaRPr b="0" i="0" sz="2250" u="none" cap="none" strike="noStrike"/>
          </a:p>
        </p:txBody>
      </p:sp>
      <p:pic>
        <p:nvPicPr>
          <p:cNvPr descr="preencoded.png" id="133" name="Google Shape;133;p17"/>
          <p:cNvPicPr preferRelativeResize="0"/>
          <p:nvPr/>
        </p:nvPicPr>
        <p:blipFill rotWithShape="1">
          <a:blip r:embed="rId3">
            <a:alphaModFix/>
          </a:blip>
          <a:srcRect b="0" l="0" r="0" t="0"/>
          <a:stretch/>
        </p:blipFill>
        <p:spPr>
          <a:xfrm>
            <a:off x="793790" y="4472345"/>
            <a:ext cx="4347567" cy="907256"/>
          </a:xfrm>
          <a:prstGeom prst="rect">
            <a:avLst/>
          </a:prstGeom>
          <a:noFill/>
          <a:ln>
            <a:noFill/>
          </a:ln>
        </p:spPr>
      </p:pic>
      <p:sp>
        <p:nvSpPr>
          <p:cNvPr id="134" name="Google Shape;134;p17"/>
          <p:cNvSpPr/>
          <p:nvPr/>
        </p:nvSpPr>
        <p:spPr>
          <a:xfrm>
            <a:off x="1020604" y="5606415"/>
            <a:ext cx="3378041"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Customer Demographics</a:t>
            </a:r>
            <a:endParaRPr b="0" i="0" sz="2300" u="none" cap="none" strike="noStrike"/>
          </a:p>
        </p:txBody>
      </p:sp>
      <p:sp>
        <p:nvSpPr>
          <p:cNvPr id="135" name="Google Shape;135;p17"/>
          <p:cNvSpPr/>
          <p:nvPr/>
        </p:nvSpPr>
        <p:spPr>
          <a:xfrm>
            <a:off x="1020604" y="6114574"/>
            <a:ext cx="38939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Who are our customers?</a:t>
            </a:r>
            <a:endParaRPr b="0" i="0" sz="1750" u="none" cap="none" strike="noStrike"/>
          </a:p>
        </p:txBody>
      </p:sp>
      <p:pic>
        <p:nvPicPr>
          <p:cNvPr descr="preencoded.png" id="136" name="Google Shape;136;p17"/>
          <p:cNvPicPr preferRelativeResize="0"/>
          <p:nvPr/>
        </p:nvPicPr>
        <p:blipFill rotWithShape="1">
          <a:blip r:embed="rId4">
            <a:alphaModFix/>
          </a:blip>
          <a:srcRect b="0" l="0" r="0" t="0"/>
          <a:stretch/>
        </p:blipFill>
        <p:spPr>
          <a:xfrm>
            <a:off x="5141357" y="4472345"/>
            <a:ext cx="4347567" cy="907256"/>
          </a:xfrm>
          <a:prstGeom prst="rect">
            <a:avLst/>
          </a:prstGeom>
          <a:noFill/>
          <a:ln>
            <a:noFill/>
          </a:ln>
        </p:spPr>
      </p:pic>
      <p:sp>
        <p:nvSpPr>
          <p:cNvPr id="137" name="Google Shape;137;p17"/>
          <p:cNvSpPr/>
          <p:nvPr/>
        </p:nvSpPr>
        <p:spPr>
          <a:xfrm>
            <a:off x="5368171" y="5606415"/>
            <a:ext cx="3120271"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Transactional Analysis</a:t>
            </a:r>
            <a:endParaRPr b="0" i="0" sz="2300" u="none" cap="none" strike="noStrike"/>
          </a:p>
        </p:txBody>
      </p:sp>
      <p:sp>
        <p:nvSpPr>
          <p:cNvPr id="138" name="Google Shape;138;p17"/>
          <p:cNvSpPr/>
          <p:nvPr/>
        </p:nvSpPr>
        <p:spPr>
          <a:xfrm>
            <a:off x="5368171" y="6114574"/>
            <a:ext cx="38939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How do they interact with us?</a:t>
            </a:r>
            <a:endParaRPr b="0" i="0" sz="1750" u="none" cap="none" strike="noStrike"/>
          </a:p>
        </p:txBody>
      </p:sp>
      <p:pic>
        <p:nvPicPr>
          <p:cNvPr descr="preencoded.png" id="139" name="Google Shape;139;p17"/>
          <p:cNvPicPr preferRelativeResize="0"/>
          <p:nvPr/>
        </p:nvPicPr>
        <p:blipFill rotWithShape="1">
          <a:blip r:embed="rId5">
            <a:alphaModFix/>
          </a:blip>
          <a:srcRect b="0" l="0" r="0" t="0"/>
          <a:stretch/>
        </p:blipFill>
        <p:spPr>
          <a:xfrm>
            <a:off x="9488924" y="4472345"/>
            <a:ext cx="4347567" cy="907256"/>
          </a:xfrm>
          <a:prstGeom prst="rect">
            <a:avLst/>
          </a:prstGeom>
          <a:noFill/>
          <a:ln>
            <a:noFill/>
          </a:ln>
        </p:spPr>
      </p:pic>
      <p:sp>
        <p:nvSpPr>
          <p:cNvPr id="140" name="Google Shape;140;p17"/>
          <p:cNvSpPr/>
          <p:nvPr/>
        </p:nvSpPr>
        <p:spPr>
          <a:xfrm>
            <a:off x="9715738" y="5606415"/>
            <a:ext cx="3298865" cy="37207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272525"/>
              </a:buClr>
              <a:buSzPts val="2300"/>
              <a:buFont typeface="Petrona"/>
              <a:buNone/>
            </a:pPr>
            <a:r>
              <a:rPr b="1" i="0" lang="en-US" sz="2300" u="none" cap="none" strike="noStrike">
                <a:solidFill>
                  <a:srgbClr val="272525"/>
                </a:solidFill>
                <a:latin typeface="Petrona"/>
                <a:ea typeface="Petrona"/>
                <a:cs typeface="Petrona"/>
                <a:sym typeface="Petrona"/>
              </a:rPr>
              <a:t>Customer Segmentation</a:t>
            </a:r>
            <a:endParaRPr b="0" i="0" sz="2300" u="none" cap="none" strike="noStrike"/>
          </a:p>
        </p:txBody>
      </p:sp>
      <p:sp>
        <p:nvSpPr>
          <p:cNvPr id="141" name="Google Shape;141;p17"/>
          <p:cNvSpPr/>
          <p:nvPr/>
        </p:nvSpPr>
        <p:spPr>
          <a:xfrm>
            <a:off x="9715738" y="6114574"/>
            <a:ext cx="38939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How can we tailor our approach?</a:t>
            </a:r>
            <a:endParaRPr b="0" i="0" sz="1750" u="none" cap="none" strike="noStrike"/>
          </a:p>
        </p:txBody>
      </p:sp>
      <p:pic>
        <p:nvPicPr>
          <p:cNvPr id="142" name="Google Shape;142;p17" title="6145523.png"/>
          <p:cNvPicPr preferRelativeResize="0"/>
          <p:nvPr/>
        </p:nvPicPr>
        <p:blipFill>
          <a:blip r:embed="rId6">
            <a:alphaModFix/>
          </a:blip>
          <a:stretch>
            <a:fillRect/>
          </a:stretch>
        </p:blipFill>
        <p:spPr>
          <a:xfrm>
            <a:off x="12915900" y="6477475"/>
            <a:ext cx="1714500" cy="171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p:nvPr/>
        </p:nvSpPr>
        <p:spPr>
          <a:xfrm>
            <a:off x="652701" y="340840"/>
            <a:ext cx="8012700" cy="489600"/>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000000"/>
              </a:buClr>
              <a:buSzPts val="3050"/>
              <a:buFont typeface="Petrona"/>
              <a:buNone/>
            </a:pPr>
            <a:r>
              <a:rPr b="1" i="0" lang="en-US" sz="3450" u="none" cap="none" strike="noStrike">
                <a:solidFill>
                  <a:srgbClr val="000000"/>
                </a:solidFill>
                <a:latin typeface="Petrona"/>
                <a:ea typeface="Petrona"/>
                <a:cs typeface="Petrona"/>
                <a:sym typeface="Petrona"/>
              </a:rPr>
              <a:t>Customer Demographics Analysis</a:t>
            </a:r>
            <a:endParaRPr b="0" i="0" sz="3450" u="none" cap="none" strike="noStrike"/>
          </a:p>
        </p:txBody>
      </p:sp>
      <p:sp>
        <p:nvSpPr>
          <p:cNvPr id="149" name="Google Shape;149;p18"/>
          <p:cNvSpPr/>
          <p:nvPr/>
        </p:nvSpPr>
        <p:spPr>
          <a:xfrm>
            <a:off x="652701" y="1252342"/>
            <a:ext cx="13325100" cy="5964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850" u="none" cap="none" strike="noStrike">
                <a:solidFill>
                  <a:srgbClr val="272525"/>
                </a:solidFill>
                <a:latin typeface="Inter"/>
                <a:ea typeface="Inter"/>
                <a:cs typeface="Inter"/>
                <a:sym typeface="Inter"/>
              </a:rPr>
              <a:t>This section provides a granular understanding of our customer base, revealing crucial insights into their characteristics and distribution across various dimensions. Understanding these factors is key to targeted outreach.</a:t>
            </a:r>
            <a:endParaRPr b="0" i="0" sz="1850" u="none" cap="none" strike="noStrike"/>
          </a:p>
        </p:txBody>
      </p:sp>
      <p:sp>
        <p:nvSpPr>
          <p:cNvPr id="150" name="Google Shape;150;p18"/>
          <p:cNvSpPr/>
          <p:nvPr/>
        </p:nvSpPr>
        <p:spPr>
          <a:xfrm>
            <a:off x="652701" y="2367915"/>
            <a:ext cx="3846671" cy="367070"/>
          </a:xfrm>
          <a:prstGeom prst="rect">
            <a:avLst/>
          </a:prstGeom>
          <a:noFill/>
          <a:ln>
            <a:noFill/>
          </a:ln>
        </p:spPr>
        <p:txBody>
          <a:bodyPr anchorCtr="0" anchor="t" bIns="0" lIns="0" spcFirstLastPara="1" rIns="0" wrap="square" tIns="0">
            <a:noAutofit/>
          </a:bodyPr>
          <a:lstStyle/>
          <a:p>
            <a:pPr indent="0" lvl="0" marL="0" marR="0" rtl="0" algn="l">
              <a:lnSpc>
                <a:spcPct val="123913"/>
              </a:lnSpc>
              <a:spcBef>
                <a:spcPts val="0"/>
              </a:spcBef>
              <a:spcAft>
                <a:spcPts val="0"/>
              </a:spcAft>
              <a:buClr>
                <a:srgbClr val="000000"/>
              </a:buClr>
              <a:buSzPts val="2300"/>
              <a:buFont typeface="Petrona"/>
              <a:buNone/>
            </a:pPr>
            <a:r>
              <a:rPr b="1" i="0" lang="en-US" sz="2300" u="none" cap="none" strike="noStrike">
                <a:solidFill>
                  <a:srgbClr val="000000"/>
                </a:solidFill>
                <a:latin typeface="Petrona"/>
                <a:ea typeface="Petrona"/>
                <a:cs typeface="Petrona"/>
                <a:sym typeface="Petrona"/>
              </a:rPr>
              <a:t>Key Demographic Questions:</a:t>
            </a:r>
            <a:endParaRPr b="0" i="0" sz="2300" u="none" cap="none" strike="noStrike"/>
          </a:p>
        </p:txBody>
      </p:sp>
      <p:sp>
        <p:nvSpPr>
          <p:cNvPr id="151" name="Google Shape;151;p18"/>
          <p:cNvSpPr/>
          <p:nvPr/>
        </p:nvSpPr>
        <p:spPr>
          <a:xfrm>
            <a:off x="652701" y="2921437"/>
            <a:ext cx="7813000" cy="29825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1" i="0" lang="en-US" sz="1450" u="none" cap="none" strike="noStrike">
                <a:solidFill>
                  <a:srgbClr val="272525"/>
                </a:solidFill>
                <a:latin typeface="Inter"/>
                <a:ea typeface="Inter"/>
                <a:cs typeface="Inter"/>
                <a:sym typeface="Inter"/>
              </a:rPr>
              <a:t>Total Customers:</a:t>
            </a:r>
            <a:r>
              <a:rPr b="0" i="0" lang="en-US" sz="1450" u="none" cap="none" strike="noStrike">
                <a:solidFill>
                  <a:srgbClr val="272525"/>
                </a:solidFill>
                <a:latin typeface="Inter"/>
                <a:ea typeface="Inter"/>
                <a:cs typeface="Inter"/>
                <a:sym typeface="Inter"/>
              </a:rPr>
              <a:t> How many individuals comprise our customer base?</a:t>
            </a:r>
            <a:endParaRPr b="0" i="0" sz="1450" u="none" cap="none" strike="noStrike"/>
          </a:p>
        </p:txBody>
      </p:sp>
      <p:sp>
        <p:nvSpPr>
          <p:cNvPr id="152" name="Google Shape;152;p18"/>
          <p:cNvSpPr/>
          <p:nvPr/>
        </p:nvSpPr>
        <p:spPr>
          <a:xfrm>
            <a:off x="652701" y="3284934"/>
            <a:ext cx="7813000" cy="29825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1" i="0" lang="en-US" sz="1450" u="none" cap="none" strike="noStrike">
                <a:solidFill>
                  <a:srgbClr val="272525"/>
                </a:solidFill>
                <a:latin typeface="Inter"/>
                <a:ea typeface="Inter"/>
                <a:cs typeface="Inter"/>
                <a:sym typeface="Inter"/>
              </a:rPr>
              <a:t>Average Age:</a:t>
            </a:r>
            <a:r>
              <a:rPr b="0" i="0" lang="en-US" sz="1450" u="none" cap="none" strike="noStrike">
                <a:solidFill>
                  <a:srgbClr val="272525"/>
                </a:solidFill>
                <a:latin typeface="Inter"/>
                <a:ea typeface="Inter"/>
                <a:cs typeface="Inter"/>
                <a:sym typeface="Inter"/>
              </a:rPr>
              <a:t> What is the typical age of our customers?</a:t>
            </a:r>
            <a:endParaRPr b="0" i="0" sz="1450" u="none" cap="none" strike="noStrike"/>
          </a:p>
        </p:txBody>
      </p:sp>
      <p:sp>
        <p:nvSpPr>
          <p:cNvPr id="153" name="Google Shape;153;p18"/>
          <p:cNvSpPr/>
          <p:nvPr/>
        </p:nvSpPr>
        <p:spPr>
          <a:xfrm>
            <a:off x="652701" y="3648432"/>
            <a:ext cx="7813000" cy="29825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1" i="0" lang="en-US" sz="1450" u="none" cap="none" strike="noStrike">
                <a:solidFill>
                  <a:srgbClr val="272525"/>
                </a:solidFill>
                <a:latin typeface="Inter"/>
                <a:ea typeface="Inter"/>
                <a:cs typeface="Inter"/>
                <a:sym typeface="Inter"/>
              </a:rPr>
              <a:t>Age Group Distribution:</a:t>
            </a:r>
            <a:r>
              <a:rPr b="0" i="0" lang="en-US" sz="1450" u="none" cap="none" strike="noStrike">
                <a:solidFill>
                  <a:srgbClr val="272525"/>
                </a:solidFill>
                <a:latin typeface="Inter"/>
                <a:ea typeface="Inter"/>
                <a:cs typeface="Inter"/>
                <a:sym typeface="Inter"/>
              </a:rPr>
              <a:t> How are customers spread across different age brackets?</a:t>
            </a:r>
            <a:endParaRPr b="0" i="0" sz="1450" u="none" cap="none" strike="noStrike"/>
          </a:p>
        </p:txBody>
      </p:sp>
      <p:sp>
        <p:nvSpPr>
          <p:cNvPr id="154" name="Google Shape;154;p18"/>
          <p:cNvSpPr/>
          <p:nvPr/>
        </p:nvSpPr>
        <p:spPr>
          <a:xfrm>
            <a:off x="652701" y="4011930"/>
            <a:ext cx="7813000" cy="298252"/>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1" i="0" lang="en-US" sz="1450" u="none" cap="none" strike="noStrike">
                <a:solidFill>
                  <a:srgbClr val="272525"/>
                </a:solidFill>
                <a:latin typeface="Inter"/>
                <a:ea typeface="Inter"/>
                <a:cs typeface="Inter"/>
                <a:sym typeface="Inter"/>
              </a:rPr>
              <a:t>Location Concentration:</a:t>
            </a:r>
            <a:r>
              <a:rPr b="0" i="0" lang="en-US" sz="1450" u="none" cap="none" strike="noStrike">
                <a:solidFill>
                  <a:srgbClr val="272525"/>
                </a:solidFill>
                <a:latin typeface="Inter"/>
                <a:ea typeface="Inter"/>
                <a:cs typeface="Inter"/>
                <a:sym typeface="Inter"/>
              </a:rPr>
              <a:t> Which geographical locations house the most customers?</a:t>
            </a:r>
            <a:endParaRPr b="0" i="0" sz="1450" u="none" cap="none" strike="noStrike"/>
          </a:p>
        </p:txBody>
      </p:sp>
      <p:sp>
        <p:nvSpPr>
          <p:cNvPr id="155" name="Google Shape;155;p18"/>
          <p:cNvSpPr/>
          <p:nvPr/>
        </p:nvSpPr>
        <p:spPr>
          <a:xfrm>
            <a:off x="652701" y="4375428"/>
            <a:ext cx="7813000" cy="59650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1" i="0" lang="en-US" sz="1450" u="none" cap="none" strike="noStrike">
                <a:solidFill>
                  <a:srgbClr val="272525"/>
                </a:solidFill>
                <a:latin typeface="Inter"/>
                <a:ea typeface="Inter"/>
                <a:cs typeface="Inter"/>
                <a:sym typeface="Inter"/>
              </a:rPr>
              <a:t>Gender &amp; Age Variation:</a:t>
            </a:r>
            <a:r>
              <a:rPr b="0" i="0" lang="en-US" sz="1450" u="none" cap="none" strike="noStrike">
                <a:solidFill>
                  <a:srgbClr val="272525"/>
                </a:solidFill>
                <a:latin typeface="Inter"/>
                <a:ea typeface="Inter"/>
                <a:cs typeface="Inter"/>
                <a:sym typeface="Inter"/>
              </a:rPr>
              <a:t> How does gender distribution change across various age groups?</a:t>
            </a:r>
            <a:endParaRPr b="0" i="0" sz="1450" u="none" cap="none" strike="noStrike"/>
          </a:p>
        </p:txBody>
      </p:sp>
      <p:sp>
        <p:nvSpPr>
          <p:cNvPr id="156" name="Google Shape;156;p18"/>
          <p:cNvSpPr/>
          <p:nvPr/>
        </p:nvSpPr>
        <p:spPr>
          <a:xfrm>
            <a:off x="652701" y="5139690"/>
            <a:ext cx="7813000" cy="59650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A detailed table showcasing customer gender, location, and age is available for in-depth exploration.</a:t>
            </a:r>
            <a:endParaRPr b="0" i="0" sz="1450" u="none" cap="none" strike="noStrike"/>
          </a:p>
        </p:txBody>
      </p:sp>
      <p:pic>
        <p:nvPicPr>
          <p:cNvPr descr="preencoded.png" id="157" name="Google Shape;157;p18"/>
          <p:cNvPicPr preferRelativeResize="0"/>
          <p:nvPr/>
        </p:nvPicPr>
        <p:blipFill rotWithShape="1">
          <a:blip r:embed="rId3">
            <a:alphaModFix/>
          </a:blip>
          <a:srcRect b="0" l="0" r="0" t="0"/>
          <a:stretch/>
        </p:blipFill>
        <p:spPr>
          <a:xfrm>
            <a:off x="9573340" y="3078251"/>
            <a:ext cx="5057061" cy="5057061"/>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9" title="Screenshot 2025-09-09 130027.png"/>
          <p:cNvPicPr preferRelativeResize="0"/>
          <p:nvPr/>
        </p:nvPicPr>
        <p:blipFill>
          <a:blip r:embed="rId3">
            <a:alphaModFix/>
          </a:blip>
          <a:stretch>
            <a:fillRect/>
          </a:stretch>
        </p:blipFill>
        <p:spPr>
          <a:xfrm>
            <a:off x="0" y="0"/>
            <a:ext cx="14630400" cy="8229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preencoded.png" id="169" name="Google Shape;169;p2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70" name="Google Shape;170;p20"/>
          <p:cNvSpPr/>
          <p:nvPr/>
        </p:nvSpPr>
        <p:spPr>
          <a:xfrm>
            <a:off x="733425" y="245999"/>
            <a:ext cx="6823200" cy="550200"/>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000000"/>
              </a:buClr>
              <a:buSzPts val="3450"/>
              <a:buFont typeface="Petrona"/>
              <a:buNone/>
            </a:pPr>
            <a:r>
              <a:rPr b="1" i="0" lang="en-US" sz="3750" u="none" cap="none" strike="noStrike">
                <a:solidFill>
                  <a:srgbClr val="000000"/>
                </a:solidFill>
                <a:latin typeface="Petrona"/>
                <a:ea typeface="Petrona"/>
                <a:cs typeface="Petrona"/>
                <a:sym typeface="Petrona"/>
              </a:rPr>
              <a:t>Transactional Analysis</a:t>
            </a:r>
            <a:endParaRPr b="0" i="0" sz="3750" u="none" cap="none" strike="noStrike"/>
          </a:p>
        </p:txBody>
      </p:sp>
      <p:sp>
        <p:nvSpPr>
          <p:cNvPr id="171" name="Google Shape;171;p20"/>
          <p:cNvSpPr/>
          <p:nvPr/>
        </p:nvSpPr>
        <p:spPr>
          <a:xfrm>
            <a:off x="733425" y="1105510"/>
            <a:ext cx="7677300" cy="10059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272525"/>
              </a:buClr>
              <a:buSzPts val="1650"/>
              <a:buFont typeface="Inter"/>
              <a:buNone/>
            </a:pPr>
            <a:r>
              <a:rPr b="0" i="0" lang="en-US" sz="1850" u="none" cap="none" strike="noStrike">
                <a:solidFill>
                  <a:srgbClr val="272525"/>
                </a:solidFill>
                <a:latin typeface="Inter"/>
                <a:ea typeface="Inter"/>
                <a:cs typeface="Inter"/>
                <a:sym typeface="Inter"/>
              </a:rPr>
              <a:t>This segment of the report thoroughly examines customer behavior through their transactional data. By dissecting transaction patterns, we gain clarity on engagement levels and identify high-value interactions.</a:t>
            </a:r>
            <a:endParaRPr b="0" i="0" sz="1850" u="none" cap="none" strike="noStrike"/>
          </a:p>
        </p:txBody>
      </p:sp>
      <p:sp>
        <p:nvSpPr>
          <p:cNvPr id="172" name="Google Shape;172;p20"/>
          <p:cNvSpPr/>
          <p:nvPr/>
        </p:nvSpPr>
        <p:spPr>
          <a:xfrm>
            <a:off x="733425" y="2936677"/>
            <a:ext cx="7677150" cy="3477220"/>
          </a:xfrm>
          <a:prstGeom prst="roundRect">
            <a:avLst>
              <a:gd fmla="val 2531" name="adj"/>
            </a:avLst>
          </a:prstGeom>
          <a:solidFill>
            <a:srgbClr val="CCEEFF"/>
          </a:solidFill>
          <a:ln cap="flat" cmpd="sng" w="9525">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741045" y="2944297"/>
            <a:ext cx="3830955" cy="2238137"/>
          </a:xfrm>
          <a:prstGeom prst="roundRect">
            <a:avLst>
              <a:gd fmla="val 3932" name="adj"/>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950595" y="3153847"/>
            <a:ext cx="2750344" cy="34373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Total &amp; Average Value</a:t>
            </a:r>
            <a:endParaRPr b="0" i="0" sz="2150" u="none" cap="none" strike="noStrike"/>
          </a:p>
        </p:txBody>
      </p:sp>
      <p:sp>
        <p:nvSpPr>
          <p:cNvPr id="175" name="Google Shape;175;p20"/>
          <p:cNvSpPr/>
          <p:nvPr/>
        </p:nvSpPr>
        <p:spPr>
          <a:xfrm>
            <a:off x="950595" y="3623310"/>
            <a:ext cx="3097530" cy="100584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Understand overall financial activity and typical transaction size.</a:t>
            </a:r>
            <a:endParaRPr b="0" i="0" sz="1650" u="none" cap="none" strike="noStrike"/>
          </a:p>
        </p:txBody>
      </p:sp>
      <p:sp>
        <p:nvSpPr>
          <p:cNvPr id="176" name="Google Shape;176;p20"/>
          <p:cNvSpPr/>
          <p:nvPr/>
        </p:nvSpPr>
        <p:spPr>
          <a:xfrm>
            <a:off x="4572000" y="2944297"/>
            <a:ext cx="3830955" cy="2238137"/>
          </a:xfrm>
          <a:prstGeom prst="rect">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572000" y="2944297"/>
            <a:ext cx="22860" cy="2238137"/>
          </a:xfrm>
          <a:prstGeom prst="roundRect">
            <a:avLst>
              <a:gd fmla="val 385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5095875" y="3153847"/>
            <a:ext cx="3097530" cy="687467"/>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Top Branches &amp; Customers</a:t>
            </a:r>
            <a:endParaRPr b="0" i="0" sz="2150" u="none" cap="none" strike="noStrike"/>
          </a:p>
        </p:txBody>
      </p:sp>
      <p:sp>
        <p:nvSpPr>
          <p:cNvPr id="179" name="Google Shape;179;p20"/>
          <p:cNvSpPr/>
          <p:nvPr/>
        </p:nvSpPr>
        <p:spPr>
          <a:xfrm>
            <a:off x="5095875" y="3967043"/>
            <a:ext cx="3097530" cy="100584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Identify high-performing branches and our most active patrons.</a:t>
            </a:r>
            <a:endParaRPr b="0" i="0" sz="1650" u="none" cap="none" strike="noStrike"/>
          </a:p>
        </p:txBody>
      </p:sp>
      <p:sp>
        <p:nvSpPr>
          <p:cNvPr id="180" name="Google Shape;180;p20"/>
          <p:cNvSpPr/>
          <p:nvPr/>
        </p:nvSpPr>
        <p:spPr>
          <a:xfrm>
            <a:off x="4310063" y="3801427"/>
            <a:ext cx="523875" cy="523875"/>
          </a:xfrm>
          <a:prstGeom prst="roundRect">
            <a:avLst>
              <a:gd fmla="val 16801" name="adj"/>
            </a:avLst>
          </a:prstGeom>
          <a:solidFill>
            <a:srgbClr val="FFFFFF">
              <a:alpha val="74901"/>
            </a:srgbClr>
          </a:solidFill>
          <a:ln cap="flat" cmpd="sng" w="22850">
            <a:solidFill>
              <a:srgbClr val="B2D4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1" name="Google Shape;181;p20"/>
          <p:cNvPicPr preferRelativeResize="0"/>
          <p:nvPr/>
        </p:nvPicPr>
        <p:blipFill rotWithShape="1">
          <a:blip r:embed="rId4">
            <a:alphaModFix/>
          </a:blip>
          <a:srcRect b="0" l="0" r="0" t="0"/>
          <a:stretch/>
        </p:blipFill>
        <p:spPr>
          <a:xfrm>
            <a:off x="4441031" y="3899654"/>
            <a:ext cx="261937" cy="327422"/>
          </a:xfrm>
          <a:prstGeom prst="rect">
            <a:avLst/>
          </a:prstGeom>
          <a:noFill/>
          <a:ln>
            <a:noFill/>
          </a:ln>
        </p:spPr>
      </p:pic>
      <p:sp>
        <p:nvSpPr>
          <p:cNvPr id="182" name="Google Shape;182;p20"/>
          <p:cNvSpPr/>
          <p:nvPr/>
        </p:nvSpPr>
        <p:spPr>
          <a:xfrm>
            <a:off x="741045" y="5182433"/>
            <a:ext cx="7661910" cy="1223843"/>
          </a:xfrm>
          <a:prstGeom prst="rect">
            <a:avLst/>
          </a:prstGeom>
          <a:solidFill>
            <a:srgbClr val="CC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741045" y="5182433"/>
            <a:ext cx="7661910" cy="22860"/>
          </a:xfrm>
          <a:prstGeom prst="roundRect">
            <a:avLst>
              <a:gd fmla="val 385016" name="adj"/>
            </a:avLst>
          </a:prstGeom>
          <a:solidFill>
            <a:srgbClr val="B2D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950595" y="5391983"/>
            <a:ext cx="3412093" cy="34373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272525"/>
              </a:buClr>
              <a:buSzPts val="2150"/>
              <a:buFont typeface="Petrona"/>
              <a:buNone/>
            </a:pPr>
            <a:r>
              <a:rPr b="1" i="0" lang="en-US" sz="2150" u="none" cap="none" strike="noStrike">
                <a:solidFill>
                  <a:srgbClr val="272525"/>
                </a:solidFill>
                <a:latin typeface="Petrona"/>
                <a:ea typeface="Petrona"/>
                <a:cs typeface="Petrona"/>
                <a:sym typeface="Petrona"/>
              </a:rPr>
              <a:t>Activity by Amount &amp; Time</a:t>
            </a:r>
            <a:endParaRPr b="0" i="0" sz="2150" u="none" cap="none" strike="noStrike"/>
          </a:p>
        </p:txBody>
      </p:sp>
      <p:sp>
        <p:nvSpPr>
          <p:cNvPr id="185" name="Google Shape;185;p20"/>
          <p:cNvSpPr/>
          <p:nvPr/>
        </p:nvSpPr>
        <p:spPr>
          <a:xfrm>
            <a:off x="950595" y="5861447"/>
            <a:ext cx="6928485" cy="33528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Analyze peak transaction periods and typical transaction values.</a:t>
            </a:r>
            <a:endParaRPr b="0" i="0" sz="1650" u="none" cap="none" strike="noStrike"/>
          </a:p>
        </p:txBody>
      </p:sp>
      <p:sp>
        <p:nvSpPr>
          <p:cNvPr id="186" name="Google Shape;186;p20"/>
          <p:cNvSpPr/>
          <p:nvPr/>
        </p:nvSpPr>
        <p:spPr>
          <a:xfrm>
            <a:off x="733425" y="6649641"/>
            <a:ext cx="7677150" cy="67056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272525"/>
              </a:buClr>
              <a:buSzPts val="1650"/>
              <a:buFont typeface="Inter"/>
              <a:buNone/>
            </a:pPr>
            <a:r>
              <a:rPr b="0" i="0" lang="en-US" sz="2050" u="none" cap="none" strike="noStrike">
                <a:solidFill>
                  <a:srgbClr val="272525"/>
                </a:solidFill>
                <a:latin typeface="Inter"/>
                <a:ea typeface="Inter"/>
                <a:cs typeface="Inter"/>
                <a:sym typeface="Inter"/>
              </a:rPr>
              <a:t>Interactive filters are available to enable deeper exploration into specific transaction types or timeframes.</a:t>
            </a:r>
            <a:endParaRPr b="0" i="0" sz="2050" u="none" cap="none" strike="noStrike"/>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1" title="Screenshot 2025-09-09 130044.png"/>
          <p:cNvPicPr preferRelativeResize="0"/>
          <p:nvPr/>
        </p:nvPicPr>
        <p:blipFill>
          <a:blip r:embed="rId3">
            <a:alphaModFix/>
          </a:blip>
          <a:stretch>
            <a:fillRect/>
          </a:stretch>
        </p:blipFill>
        <p:spPr>
          <a:xfrm>
            <a:off x="0" y="67102"/>
            <a:ext cx="14581922" cy="816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